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3" r:id="rId11"/>
    <p:sldId id="284" r:id="rId12"/>
    <p:sldId id="28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D23"/>
    <a:srgbClr val="DA5120"/>
    <a:srgbClr val="424A4F"/>
    <a:srgbClr val="D75020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napToObjects="1" showGuides="1">
      <p:cViewPr varScale="1">
        <p:scale>
          <a:sx n="143" d="100"/>
          <a:sy n="143" d="100"/>
        </p:scale>
        <p:origin x="522" y="10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65" d="100"/>
          <a:sy n="165" d="100"/>
        </p:scale>
        <p:origin x="-138" y="-265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2C0C2-A5EE-4DC6-A0FA-5AF96D0359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483E9C0-483A-4AF5-A6F9-FC48DD7F35C7}">
      <dgm:prSet phldrT="[Text]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n-GB" dirty="0"/>
            <a:t>Repetition</a:t>
          </a:r>
        </a:p>
      </dgm:t>
    </dgm:pt>
    <dgm:pt modelId="{7892959E-F6D0-4607-9823-71D7AC45A244}" type="parTrans" cxnId="{BC86140F-E682-4ECA-A4C7-667AFEE34F2B}">
      <dgm:prSet/>
      <dgm:spPr/>
      <dgm:t>
        <a:bodyPr/>
        <a:lstStyle/>
        <a:p>
          <a:endParaRPr lang="en-GB"/>
        </a:p>
      </dgm:t>
    </dgm:pt>
    <dgm:pt modelId="{76A99DB2-EDB0-4988-B40F-8E4E4D08E20E}" type="sibTrans" cxnId="{BC86140F-E682-4ECA-A4C7-667AFEE34F2B}">
      <dgm:prSet/>
      <dgm:spPr/>
      <dgm:t>
        <a:bodyPr/>
        <a:lstStyle/>
        <a:p>
          <a:endParaRPr lang="en-GB"/>
        </a:p>
      </dgm:t>
    </dgm:pt>
    <dgm:pt modelId="{248A9FB7-3509-4CE3-A91D-58275DE384D8}">
      <dgm:prSet phldrT="[Text]"/>
      <dgm:spPr/>
      <dgm:t>
        <a:bodyPr/>
        <a:lstStyle/>
        <a:p>
          <a:r>
            <a:rPr lang="en-GB" dirty="0"/>
            <a:t>Production</a:t>
          </a:r>
        </a:p>
      </dgm:t>
    </dgm:pt>
    <dgm:pt modelId="{54660A37-7307-4A4E-8169-AE716BE6F6B2}" type="parTrans" cxnId="{ED93C4F9-4A48-4DE3-B686-2FE751FB3B74}">
      <dgm:prSet/>
      <dgm:spPr/>
      <dgm:t>
        <a:bodyPr/>
        <a:lstStyle/>
        <a:p>
          <a:endParaRPr lang="en-GB"/>
        </a:p>
      </dgm:t>
    </dgm:pt>
    <dgm:pt modelId="{2DA84EA5-1688-40B9-89D6-DD92ADE71A26}" type="sibTrans" cxnId="{ED93C4F9-4A48-4DE3-B686-2FE751FB3B74}">
      <dgm:prSet/>
      <dgm:spPr/>
      <dgm:t>
        <a:bodyPr/>
        <a:lstStyle/>
        <a:p>
          <a:endParaRPr lang="en-GB"/>
        </a:p>
      </dgm:t>
    </dgm:pt>
    <dgm:pt modelId="{A6ADC519-D12B-4920-8B7D-D767886DF794}" type="pres">
      <dgm:prSet presAssocID="{8E52C0C2-A5EE-4DC6-A0FA-5AF96D03591B}" presName="Name0" presStyleCnt="0">
        <dgm:presLayoutVars>
          <dgm:dir/>
          <dgm:animLvl val="lvl"/>
          <dgm:resizeHandles val="exact"/>
        </dgm:presLayoutVars>
      </dgm:prSet>
      <dgm:spPr/>
    </dgm:pt>
    <dgm:pt modelId="{5EC5BA61-CA5F-4FD9-A1D1-A871915D8008}" type="pres">
      <dgm:prSet presAssocID="{3483E9C0-483A-4AF5-A6F9-FC48DD7F35C7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E9010DA-DFD0-46DB-9692-CE33A9ED07A9}" type="pres">
      <dgm:prSet presAssocID="{76A99DB2-EDB0-4988-B40F-8E4E4D08E20E}" presName="parTxOnlySpace" presStyleCnt="0"/>
      <dgm:spPr/>
    </dgm:pt>
    <dgm:pt modelId="{FD2B1370-23E2-4C6B-A8FE-1F9CED0C1443}" type="pres">
      <dgm:prSet presAssocID="{248A9FB7-3509-4CE3-A91D-58275DE384D8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52915605-DB1D-4CD5-877B-35B2869B0E30}" type="presOf" srcId="{8E52C0C2-A5EE-4DC6-A0FA-5AF96D03591B}" destId="{A6ADC519-D12B-4920-8B7D-D767886DF794}" srcOrd="0" destOrd="0" presId="urn:microsoft.com/office/officeart/2005/8/layout/chevron1"/>
    <dgm:cxn modelId="{BC86140F-E682-4ECA-A4C7-667AFEE34F2B}" srcId="{8E52C0C2-A5EE-4DC6-A0FA-5AF96D03591B}" destId="{3483E9C0-483A-4AF5-A6F9-FC48DD7F35C7}" srcOrd="0" destOrd="0" parTransId="{7892959E-F6D0-4607-9823-71D7AC45A244}" sibTransId="{76A99DB2-EDB0-4988-B40F-8E4E4D08E20E}"/>
    <dgm:cxn modelId="{87186AB6-E37A-4D49-877E-6C764FB7B3ED}" type="presOf" srcId="{3483E9C0-483A-4AF5-A6F9-FC48DD7F35C7}" destId="{5EC5BA61-CA5F-4FD9-A1D1-A871915D8008}" srcOrd="0" destOrd="0" presId="urn:microsoft.com/office/officeart/2005/8/layout/chevron1"/>
    <dgm:cxn modelId="{8DC36BC1-D5F1-43E0-B115-82E13C2D90BC}" type="presOf" srcId="{248A9FB7-3509-4CE3-A91D-58275DE384D8}" destId="{FD2B1370-23E2-4C6B-A8FE-1F9CED0C1443}" srcOrd="0" destOrd="0" presId="urn:microsoft.com/office/officeart/2005/8/layout/chevron1"/>
    <dgm:cxn modelId="{ED93C4F9-4A48-4DE3-B686-2FE751FB3B74}" srcId="{8E52C0C2-A5EE-4DC6-A0FA-5AF96D03591B}" destId="{248A9FB7-3509-4CE3-A91D-58275DE384D8}" srcOrd="1" destOrd="0" parTransId="{54660A37-7307-4A4E-8169-AE716BE6F6B2}" sibTransId="{2DA84EA5-1688-40B9-89D6-DD92ADE71A26}"/>
    <dgm:cxn modelId="{B743FAE4-7970-4654-AE65-7DFA6FB56D6A}" type="presParOf" srcId="{A6ADC519-D12B-4920-8B7D-D767886DF794}" destId="{5EC5BA61-CA5F-4FD9-A1D1-A871915D8008}" srcOrd="0" destOrd="0" presId="urn:microsoft.com/office/officeart/2005/8/layout/chevron1"/>
    <dgm:cxn modelId="{6177E44A-C6A2-4061-8EFA-A2E8EB14DB31}" type="presParOf" srcId="{A6ADC519-D12B-4920-8B7D-D767886DF794}" destId="{2E9010DA-DFD0-46DB-9692-CE33A9ED07A9}" srcOrd="1" destOrd="0" presId="urn:microsoft.com/office/officeart/2005/8/layout/chevron1"/>
    <dgm:cxn modelId="{2784D4BF-CFCB-46FD-9C83-C4A3C846C82C}" type="presParOf" srcId="{A6ADC519-D12B-4920-8B7D-D767886DF794}" destId="{FD2B1370-23E2-4C6B-A8FE-1F9CED0C144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F11F77-73E6-40AC-8133-0D4D9C0AF1B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A170802-63AB-4942-83E4-97B5E6759E2B}">
      <dgm:prSet phldrT="[Text]"/>
      <dgm:spPr/>
      <dgm:t>
        <a:bodyPr/>
        <a:lstStyle/>
        <a:p>
          <a:r>
            <a:rPr lang="en-GB" dirty="0"/>
            <a:t>Background measures</a:t>
          </a:r>
        </a:p>
      </dgm:t>
    </dgm:pt>
    <dgm:pt modelId="{9E83E68F-29DD-4E9B-B528-019BFF1E077A}" type="parTrans" cxnId="{5B63E544-E09E-4A40-BB86-28E3F8231F40}">
      <dgm:prSet/>
      <dgm:spPr/>
      <dgm:t>
        <a:bodyPr/>
        <a:lstStyle/>
        <a:p>
          <a:endParaRPr lang="en-GB"/>
        </a:p>
      </dgm:t>
    </dgm:pt>
    <dgm:pt modelId="{2300F36C-F15D-4172-B622-013932E2D872}" type="sibTrans" cxnId="{5B63E544-E09E-4A40-BB86-28E3F8231F40}">
      <dgm:prSet/>
      <dgm:spPr/>
      <dgm:t>
        <a:bodyPr/>
        <a:lstStyle/>
        <a:p>
          <a:endParaRPr lang="en-GB"/>
        </a:p>
      </dgm:t>
    </dgm:pt>
    <dgm:pt modelId="{CB9E1434-8B5A-41DD-88BE-9FC7A6956B3F}" type="pres">
      <dgm:prSet presAssocID="{19F11F77-73E6-40AC-8133-0D4D9C0AF1B6}" presName="Name0" presStyleCnt="0">
        <dgm:presLayoutVars>
          <dgm:dir/>
          <dgm:animLvl val="lvl"/>
          <dgm:resizeHandles val="exact"/>
        </dgm:presLayoutVars>
      </dgm:prSet>
      <dgm:spPr/>
    </dgm:pt>
    <dgm:pt modelId="{1DC519A1-3E9F-4F4F-AED6-E40D4C157E78}" type="pres">
      <dgm:prSet presAssocID="{CA170802-63AB-4942-83E4-97B5E6759E2B}" presName="parTxOnly" presStyleLbl="node1" presStyleIdx="0" presStyleCnt="1" custScaleY="86285" custLinFactNeighborX="-3843" custLinFactNeighborY="10987">
        <dgm:presLayoutVars>
          <dgm:chMax val="0"/>
          <dgm:chPref val="0"/>
          <dgm:bulletEnabled val="1"/>
        </dgm:presLayoutVars>
      </dgm:prSet>
      <dgm:spPr/>
    </dgm:pt>
  </dgm:ptLst>
  <dgm:cxnLst>
    <dgm:cxn modelId="{5B63E544-E09E-4A40-BB86-28E3F8231F40}" srcId="{19F11F77-73E6-40AC-8133-0D4D9C0AF1B6}" destId="{CA170802-63AB-4942-83E4-97B5E6759E2B}" srcOrd="0" destOrd="0" parTransId="{9E83E68F-29DD-4E9B-B528-019BFF1E077A}" sibTransId="{2300F36C-F15D-4172-B622-013932E2D872}"/>
    <dgm:cxn modelId="{15052B4D-2582-4E7E-8B73-172FE67F0E15}" type="presOf" srcId="{19F11F77-73E6-40AC-8133-0D4D9C0AF1B6}" destId="{CB9E1434-8B5A-41DD-88BE-9FC7A6956B3F}" srcOrd="0" destOrd="0" presId="urn:microsoft.com/office/officeart/2005/8/layout/chevron1"/>
    <dgm:cxn modelId="{18929EAA-8757-466A-A78D-04E5948DD347}" type="presOf" srcId="{CA170802-63AB-4942-83E4-97B5E6759E2B}" destId="{1DC519A1-3E9F-4F4F-AED6-E40D4C157E78}" srcOrd="0" destOrd="0" presId="urn:microsoft.com/office/officeart/2005/8/layout/chevron1"/>
    <dgm:cxn modelId="{7699CD9A-97E1-4125-B355-4EF78C201364}" type="presParOf" srcId="{CB9E1434-8B5A-41DD-88BE-9FC7A6956B3F}" destId="{1DC519A1-3E9F-4F4F-AED6-E40D4C157E78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86D83B-4CE4-458D-B7B1-A57DF9E6D28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9376AF7-53AB-4570-8E7A-8143F23A2636}">
      <dgm:prSet phldrT="[Text]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n-GB" dirty="0"/>
            <a:t>Picture naming</a:t>
          </a:r>
        </a:p>
      </dgm:t>
    </dgm:pt>
    <dgm:pt modelId="{1E166384-EEBE-4F19-B182-2E56277574B5}" type="parTrans" cxnId="{6A8D2C52-2D7E-4C6C-860C-9BA14823B7BF}">
      <dgm:prSet/>
      <dgm:spPr/>
      <dgm:t>
        <a:bodyPr/>
        <a:lstStyle/>
        <a:p>
          <a:endParaRPr lang="en-GB"/>
        </a:p>
      </dgm:t>
    </dgm:pt>
    <dgm:pt modelId="{DE08A2A2-07C2-40A3-AC14-164B8BA24696}" type="sibTrans" cxnId="{6A8D2C52-2D7E-4C6C-860C-9BA14823B7BF}">
      <dgm:prSet/>
      <dgm:spPr/>
      <dgm:t>
        <a:bodyPr/>
        <a:lstStyle/>
        <a:p>
          <a:endParaRPr lang="en-GB"/>
        </a:p>
      </dgm:t>
    </dgm:pt>
    <dgm:pt modelId="{975D05D4-6AA7-4AF4-AD94-4595B80A03F5}">
      <dgm:prSet phldrT="[Text]"/>
      <dgm:spPr/>
      <dgm:t>
        <a:bodyPr/>
        <a:lstStyle/>
        <a:p>
          <a:r>
            <a:rPr lang="en-GB" dirty="0"/>
            <a:t>Meaning recall</a:t>
          </a:r>
        </a:p>
      </dgm:t>
    </dgm:pt>
    <dgm:pt modelId="{E1EB97AE-B5F5-4BD6-A535-93718E623001}" type="parTrans" cxnId="{60D67AE5-9B3F-453A-A7E5-E7783DD07133}">
      <dgm:prSet/>
      <dgm:spPr/>
      <dgm:t>
        <a:bodyPr/>
        <a:lstStyle/>
        <a:p>
          <a:endParaRPr lang="en-GB"/>
        </a:p>
      </dgm:t>
    </dgm:pt>
    <dgm:pt modelId="{58D5751A-9254-40FB-8A65-61943525AE2A}" type="sibTrans" cxnId="{60D67AE5-9B3F-453A-A7E5-E7783DD07133}">
      <dgm:prSet/>
      <dgm:spPr/>
      <dgm:t>
        <a:bodyPr/>
        <a:lstStyle/>
        <a:p>
          <a:endParaRPr lang="en-GB"/>
        </a:p>
      </dgm:t>
    </dgm:pt>
    <dgm:pt modelId="{85826E27-9133-4065-8B89-4A3F75662CF1}">
      <dgm:prSet phldrT="[Text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GB" dirty="0"/>
            <a:t>Spelling</a:t>
          </a:r>
        </a:p>
      </dgm:t>
    </dgm:pt>
    <dgm:pt modelId="{39C42452-55EB-4427-AD12-D0B357E0B1EB}" type="parTrans" cxnId="{691E45B5-4667-43C4-8C35-84DBE5C7DEC2}">
      <dgm:prSet/>
      <dgm:spPr/>
      <dgm:t>
        <a:bodyPr/>
        <a:lstStyle/>
        <a:p>
          <a:endParaRPr lang="en-GB"/>
        </a:p>
      </dgm:t>
    </dgm:pt>
    <dgm:pt modelId="{8AE6DD43-CBF1-49B4-84EE-3A2E0C63D517}" type="sibTrans" cxnId="{691E45B5-4667-43C4-8C35-84DBE5C7DEC2}">
      <dgm:prSet/>
      <dgm:spPr/>
      <dgm:t>
        <a:bodyPr/>
        <a:lstStyle/>
        <a:p>
          <a:endParaRPr lang="en-GB"/>
        </a:p>
      </dgm:t>
    </dgm:pt>
    <dgm:pt modelId="{87869461-F8B1-4FFB-9B46-55A1A1201C56}" type="pres">
      <dgm:prSet presAssocID="{B886D83B-4CE4-458D-B7B1-A57DF9E6D287}" presName="Name0" presStyleCnt="0">
        <dgm:presLayoutVars>
          <dgm:dir/>
          <dgm:animLvl val="lvl"/>
          <dgm:resizeHandles val="exact"/>
        </dgm:presLayoutVars>
      </dgm:prSet>
      <dgm:spPr/>
    </dgm:pt>
    <dgm:pt modelId="{401CD515-EC80-410F-A05F-92844E78E785}" type="pres">
      <dgm:prSet presAssocID="{89376AF7-53AB-4570-8E7A-8143F23A263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66D9E27-2C7F-40A7-AA3B-CAEC1FDD06CF}" type="pres">
      <dgm:prSet presAssocID="{DE08A2A2-07C2-40A3-AC14-164B8BA24696}" presName="parTxOnlySpace" presStyleCnt="0"/>
      <dgm:spPr/>
    </dgm:pt>
    <dgm:pt modelId="{F0FB6C24-CC2B-481B-AD59-6B5A9106C84D}" type="pres">
      <dgm:prSet presAssocID="{975D05D4-6AA7-4AF4-AD94-4595B80A03F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0E4EE2A-BEF6-4C35-A995-83F9D3296E9F}" type="pres">
      <dgm:prSet presAssocID="{58D5751A-9254-40FB-8A65-61943525AE2A}" presName="parTxOnlySpace" presStyleCnt="0"/>
      <dgm:spPr/>
    </dgm:pt>
    <dgm:pt modelId="{80A235D6-7295-496F-AA67-61B25F11C54D}" type="pres">
      <dgm:prSet presAssocID="{85826E27-9133-4065-8B89-4A3F75662CF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EF6DC31-DE21-458B-AF3A-13D15347BD7F}" type="presOf" srcId="{89376AF7-53AB-4570-8E7A-8143F23A2636}" destId="{401CD515-EC80-410F-A05F-92844E78E785}" srcOrd="0" destOrd="0" presId="urn:microsoft.com/office/officeart/2005/8/layout/chevron1"/>
    <dgm:cxn modelId="{DF1FE53F-C498-4ECD-9393-87616BE6BC8A}" type="presOf" srcId="{B886D83B-4CE4-458D-B7B1-A57DF9E6D287}" destId="{87869461-F8B1-4FFB-9B46-55A1A1201C56}" srcOrd="0" destOrd="0" presId="urn:microsoft.com/office/officeart/2005/8/layout/chevron1"/>
    <dgm:cxn modelId="{8CD00343-C394-4117-BC7F-C6076C8B007F}" type="presOf" srcId="{85826E27-9133-4065-8B89-4A3F75662CF1}" destId="{80A235D6-7295-496F-AA67-61B25F11C54D}" srcOrd="0" destOrd="0" presId="urn:microsoft.com/office/officeart/2005/8/layout/chevron1"/>
    <dgm:cxn modelId="{6045D444-FD92-4467-B3C3-4ABE137AFF1D}" type="presOf" srcId="{975D05D4-6AA7-4AF4-AD94-4595B80A03F5}" destId="{F0FB6C24-CC2B-481B-AD59-6B5A9106C84D}" srcOrd="0" destOrd="0" presId="urn:microsoft.com/office/officeart/2005/8/layout/chevron1"/>
    <dgm:cxn modelId="{6A8D2C52-2D7E-4C6C-860C-9BA14823B7BF}" srcId="{B886D83B-4CE4-458D-B7B1-A57DF9E6D287}" destId="{89376AF7-53AB-4570-8E7A-8143F23A2636}" srcOrd="0" destOrd="0" parTransId="{1E166384-EEBE-4F19-B182-2E56277574B5}" sibTransId="{DE08A2A2-07C2-40A3-AC14-164B8BA24696}"/>
    <dgm:cxn modelId="{691E45B5-4667-43C4-8C35-84DBE5C7DEC2}" srcId="{B886D83B-4CE4-458D-B7B1-A57DF9E6D287}" destId="{85826E27-9133-4065-8B89-4A3F75662CF1}" srcOrd="2" destOrd="0" parTransId="{39C42452-55EB-4427-AD12-D0B357E0B1EB}" sibTransId="{8AE6DD43-CBF1-49B4-84EE-3A2E0C63D517}"/>
    <dgm:cxn modelId="{60D67AE5-9B3F-453A-A7E5-E7783DD07133}" srcId="{B886D83B-4CE4-458D-B7B1-A57DF9E6D287}" destId="{975D05D4-6AA7-4AF4-AD94-4595B80A03F5}" srcOrd="1" destOrd="0" parTransId="{E1EB97AE-B5F5-4BD6-A535-93718E623001}" sibTransId="{58D5751A-9254-40FB-8A65-61943525AE2A}"/>
    <dgm:cxn modelId="{960160C3-4F4F-40A7-A706-3D8399B73515}" type="presParOf" srcId="{87869461-F8B1-4FFB-9B46-55A1A1201C56}" destId="{401CD515-EC80-410F-A05F-92844E78E785}" srcOrd="0" destOrd="0" presId="urn:microsoft.com/office/officeart/2005/8/layout/chevron1"/>
    <dgm:cxn modelId="{59D09573-CECB-4FA5-AAA3-A3A30D236226}" type="presParOf" srcId="{87869461-F8B1-4FFB-9B46-55A1A1201C56}" destId="{866D9E27-2C7F-40A7-AA3B-CAEC1FDD06CF}" srcOrd="1" destOrd="0" presId="urn:microsoft.com/office/officeart/2005/8/layout/chevron1"/>
    <dgm:cxn modelId="{829CD30F-DD28-4F4D-927A-B145E7E1C3EC}" type="presParOf" srcId="{87869461-F8B1-4FFB-9B46-55A1A1201C56}" destId="{F0FB6C24-CC2B-481B-AD59-6B5A9106C84D}" srcOrd="2" destOrd="0" presId="urn:microsoft.com/office/officeart/2005/8/layout/chevron1"/>
    <dgm:cxn modelId="{812D12EF-B804-41C0-A195-348008B8EEA0}" type="presParOf" srcId="{87869461-F8B1-4FFB-9B46-55A1A1201C56}" destId="{F0E4EE2A-BEF6-4C35-A995-83F9D3296E9F}" srcOrd="3" destOrd="0" presId="urn:microsoft.com/office/officeart/2005/8/layout/chevron1"/>
    <dgm:cxn modelId="{65E5A78B-5662-480D-BE01-F1E275EF268E}" type="presParOf" srcId="{87869461-F8B1-4FFB-9B46-55A1A1201C56}" destId="{80A235D6-7295-496F-AA67-61B25F11C54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5BA61-CA5F-4FD9-A1D1-A871915D8008}">
      <dsp:nvSpPr>
        <dsp:cNvPr id="0" name=""/>
        <dsp:cNvSpPr/>
      </dsp:nvSpPr>
      <dsp:spPr>
        <a:xfrm>
          <a:off x="2412" y="531113"/>
          <a:ext cx="1441906" cy="576762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Repetition</a:t>
          </a:r>
        </a:p>
      </dsp:txBody>
      <dsp:txXfrm>
        <a:off x="290793" y="531113"/>
        <a:ext cx="865144" cy="576762"/>
      </dsp:txXfrm>
    </dsp:sp>
    <dsp:sp modelId="{FD2B1370-23E2-4C6B-A8FE-1F9CED0C1443}">
      <dsp:nvSpPr>
        <dsp:cNvPr id="0" name=""/>
        <dsp:cNvSpPr/>
      </dsp:nvSpPr>
      <dsp:spPr>
        <a:xfrm>
          <a:off x="1300128" y="531113"/>
          <a:ext cx="1441906" cy="5767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Production</a:t>
          </a:r>
        </a:p>
      </dsp:txBody>
      <dsp:txXfrm>
        <a:off x="1588509" y="531113"/>
        <a:ext cx="865144" cy="576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519A1-3E9F-4F4F-AED6-E40D4C157E78}">
      <dsp:nvSpPr>
        <dsp:cNvPr id="0" name=""/>
        <dsp:cNvSpPr/>
      </dsp:nvSpPr>
      <dsp:spPr>
        <a:xfrm>
          <a:off x="0" y="613384"/>
          <a:ext cx="1541282" cy="5319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Background measures</a:t>
          </a:r>
        </a:p>
      </dsp:txBody>
      <dsp:txXfrm>
        <a:off x="265979" y="613384"/>
        <a:ext cx="1009324" cy="531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CD515-EC80-410F-A05F-92844E78E785}">
      <dsp:nvSpPr>
        <dsp:cNvPr id="0" name=""/>
        <dsp:cNvSpPr/>
      </dsp:nvSpPr>
      <dsp:spPr>
        <a:xfrm>
          <a:off x="1057" y="974370"/>
          <a:ext cx="1288342" cy="515337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Picture naming</a:t>
          </a:r>
        </a:p>
      </dsp:txBody>
      <dsp:txXfrm>
        <a:off x="258726" y="974370"/>
        <a:ext cx="773005" cy="515337"/>
      </dsp:txXfrm>
    </dsp:sp>
    <dsp:sp modelId="{F0FB6C24-CC2B-481B-AD59-6B5A9106C84D}">
      <dsp:nvSpPr>
        <dsp:cNvPr id="0" name=""/>
        <dsp:cNvSpPr/>
      </dsp:nvSpPr>
      <dsp:spPr>
        <a:xfrm>
          <a:off x="1160566" y="974370"/>
          <a:ext cx="1288342" cy="5153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Meaning recall</a:t>
          </a:r>
        </a:p>
      </dsp:txBody>
      <dsp:txXfrm>
        <a:off x="1418235" y="974370"/>
        <a:ext cx="773005" cy="515337"/>
      </dsp:txXfrm>
    </dsp:sp>
    <dsp:sp modelId="{80A235D6-7295-496F-AA67-61B25F11C54D}">
      <dsp:nvSpPr>
        <dsp:cNvPr id="0" name=""/>
        <dsp:cNvSpPr/>
      </dsp:nvSpPr>
      <dsp:spPr>
        <a:xfrm>
          <a:off x="2320074" y="974370"/>
          <a:ext cx="1288342" cy="515337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Spelling</a:t>
          </a:r>
        </a:p>
      </dsp:txBody>
      <dsp:txXfrm>
        <a:off x="2577743" y="974370"/>
        <a:ext cx="773005" cy="515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-1"/>
            <a:ext cx="2437260" cy="8082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FA731-96C6-1C4F-A61E-653465578A1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39817" y="0"/>
            <a:ext cx="111818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E862-AA2E-A649-A23D-0AE53E0EBE06}" type="datetimeFigureOut">
              <a:rPr lang="en-US" smtClean="0"/>
              <a:t>6/19/2024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29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673460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D080ACEF-038B-C84F-B8C5-91258E2417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15000" y="0"/>
            <a:ext cx="1159132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E862-AA2E-A649-A23D-0AE53E0EBE06}" type="datetimeFigureOut">
              <a:rPr lang="en-US" smtClean="0"/>
              <a:t>6/19/2024</a:t>
            </a:fld>
            <a:endParaRPr lang="en-GB" dirty="0"/>
          </a:p>
        </p:txBody>
      </p:sp>
      <p:pic>
        <p:nvPicPr>
          <p:cNvPr id="8" name="Picture 7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53" y="8045128"/>
            <a:ext cx="1401034" cy="7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83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Swap mine and Andrea’s name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0ACEF-038B-C84F-B8C5-91258E2417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452" y="1490144"/>
            <a:ext cx="7806959" cy="112716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3107625"/>
            <a:ext cx="9138506" cy="244967"/>
            <a:chOff x="10495" y="3091554"/>
            <a:chExt cx="9138506" cy="244967"/>
          </a:xfrm>
        </p:grpSpPr>
        <p:pic>
          <p:nvPicPr>
            <p:cNvPr id="12" name="Picture 11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9" t="1132" r="1609" b="50000"/>
            <a:stretch/>
          </p:blipFill>
          <p:spPr>
            <a:xfrm>
              <a:off x="2749476" y="3091554"/>
              <a:ext cx="6399525" cy="244967"/>
            </a:xfrm>
            <a:prstGeom prst="rect">
              <a:avLst/>
            </a:prstGeom>
          </p:spPr>
        </p:pic>
        <p:pic>
          <p:nvPicPr>
            <p:cNvPr id="13" name="Picture 12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94" r="3698" b="51131"/>
            <a:stretch/>
          </p:blipFill>
          <p:spPr>
            <a:xfrm>
              <a:off x="10495" y="3091554"/>
              <a:ext cx="2841940" cy="24496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0" y="4253241"/>
            <a:ext cx="9138506" cy="244967"/>
            <a:chOff x="10495" y="3091554"/>
            <a:chExt cx="9138506" cy="244967"/>
          </a:xfrm>
        </p:grpSpPr>
        <p:pic>
          <p:nvPicPr>
            <p:cNvPr id="15" name="Picture 14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9" t="1132" r="1609" b="50000"/>
            <a:stretch/>
          </p:blipFill>
          <p:spPr>
            <a:xfrm>
              <a:off x="2749476" y="3091554"/>
              <a:ext cx="6399525" cy="244967"/>
            </a:xfrm>
            <a:prstGeom prst="rect">
              <a:avLst/>
            </a:prstGeom>
          </p:spPr>
        </p:pic>
        <p:pic>
          <p:nvPicPr>
            <p:cNvPr id="16" name="Picture 15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94" r="3698" b="51131"/>
            <a:stretch/>
          </p:blipFill>
          <p:spPr>
            <a:xfrm>
              <a:off x="10495" y="3091554"/>
              <a:ext cx="2841940" cy="24496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1" y="3351821"/>
            <a:ext cx="9143999" cy="899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453" y="3541241"/>
            <a:ext cx="5487504" cy="583924"/>
          </a:xfrm>
        </p:spPr>
        <p:txBody>
          <a:bodyPr/>
          <a:lstStyle>
            <a:lvl1pPr marL="0" indent="0" algn="l">
              <a:spcBef>
                <a:spcPts val="5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8" name="Picture 7" descr="RHULlogo_small_Lond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92" y="3351371"/>
            <a:ext cx="180190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588" y="1024240"/>
            <a:ext cx="9145588" cy="4128881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6975" y="817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13" y="4778936"/>
            <a:ext cx="216000" cy="216000"/>
          </a:xfrm>
        </p:spPr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55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457200" y="1166812"/>
            <a:ext cx="8229600" cy="3357563"/>
          </a:xfrm>
        </p:spPr>
        <p:txBody>
          <a:bodyPr lIns="72000" tIns="72000"/>
          <a:lstStyle>
            <a:lvl1pPr>
              <a:defRPr sz="1800"/>
            </a:lvl1pPr>
          </a:lstStyle>
          <a:p>
            <a:r>
              <a:rPr lang="en-GB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Chart/graph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4413" y="4778936"/>
            <a:ext cx="216000" cy="216000"/>
          </a:xfrm>
        </p:spPr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05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cascading bullets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22164"/>
            <a:ext cx="8229600" cy="3272459"/>
          </a:xfrm>
        </p:spPr>
        <p:txBody>
          <a:bodyPr/>
          <a:lstStyle>
            <a:lvl1pPr marL="266400" indent="-266400">
              <a:buFont typeface="Arial"/>
              <a:buChar char="•"/>
              <a:defRPr sz="2800"/>
            </a:lvl1pPr>
            <a:lvl2pPr marL="561600" indent="-248400">
              <a:buClr>
                <a:srgbClr val="DA5120"/>
              </a:buClr>
              <a:buFont typeface="Lucida Grande"/>
              <a:buChar char="-"/>
              <a:defRPr sz="2400"/>
            </a:lvl2pPr>
            <a:lvl3pPr marL="813600" indent="-234000">
              <a:buClr>
                <a:srgbClr val="171D23"/>
              </a:buClr>
              <a:buFont typeface="Arial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90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463071" y="1167908"/>
            <a:ext cx="8229600" cy="3394472"/>
          </a:xfrm>
        </p:spPr>
        <p:txBody>
          <a:bodyPr/>
          <a:lstStyle>
            <a:lvl1pPr marL="288000" indent="-324000">
              <a:buFont typeface="+mj-lt"/>
              <a:buAutoNum type="arabicPeriod"/>
              <a:defRPr sz="2800">
                <a:latin typeface="Corbel"/>
                <a:cs typeface="Corbel"/>
              </a:defRPr>
            </a:lvl1pPr>
            <a:lvl2pPr marL="648000" indent="-288000" algn="l">
              <a:buClr>
                <a:srgbClr val="FF6600"/>
              </a:buClr>
              <a:buFont typeface="+mj-lt"/>
              <a:buAutoNum type="romanLcPeriod"/>
              <a:defRPr sz="2400">
                <a:latin typeface="Corbel"/>
                <a:cs typeface="Corbel"/>
              </a:defRPr>
            </a:lvl2pPr>
            <a:lvl3pPr marL="579600" indent="0">
              <a:buFont typeface="Arial"/>
              <a:buNone/>
              <a:defRPr sz="2000">
                <a:latin typeface="Corbel"/>
                <a:cs typeface="Corbel"/>
              </a:defRPr>
            </a:lvl3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4413" y="4778936"/>
            <a:ext cx="216000" cy="216000"/>
          </a:xfrm>
        </p:spPr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73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3349901"/>
            <a:ext cx="9143999" cy="899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6" name="Picture 5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92" y="3352841"/>
            <a:ext cx="1801908" cy="9000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3112548"/>
            <a:ext cx="9144000" cy="1385660"/>
            <a:chOff x="0" y="3112548"/>
            <a:chExt cx="9144000" cy="138566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" y="3351821"/>
              <a:ext cx="9143999" cy="89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12" name="Picture 11" descr="RHULlogo_small_London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092" y="3351371"/>
              <a:ext cx="1801908" cy="9000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 userDrawn="1"/>
          </p:nvGrpSpPr>
          <p:grpSpPr>
            <a:xfrm>
              <a:off x="0" y="3112548"/>
              <a:ext cx="9138506" cy="244967"/>
              <a:chOff x="10495" y="3091554"/>
              <a:chExt cx="9138506" cy="244967"/>
            </a:xfrm>
          </p:grpSpPr>
          <p:pic>
            <p:nvPicPr>
              <p:cNvPr id="17" name="Picture 16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09" t="1132" r="1609" b="50000"/>
              <a:stretch/>
            </p:blipFill>
            <p:spPr>
              <a:xfrm>
                <a:off x="2749476" y="3091554"/>
                <a:ext cx="6399525" cy="244967"/>
              </a:xfrm>
              <a:prstGeom prst="rect">
                <a:avLst/>
              </a:prstGeom>
            </p:spPr>
          </p:pic>
          <p:pic>
            <p:nvPicPr>
              <p:cNvPr id="18" name="Picture 17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94" r="3698" b="51131"/>
              <a:stretch/>
            </p:blipFill>
            <p:spPr>
              <a:xfrm>
                <a:off x="10495" y="3091554"/>
                <a:ext cx="2841940" cy="244967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 userDrawn="1"/>
          </p:nvGrpSpPr>
          <p:grpSpPr>
            <a:xfrm>
              <a:off x="0" y="4253241"/>
              <a:ext cx="9138506" cy="244967"/>
              <a:chOff x="10495" y="3091554"/>
              <a:chExt cx="9138506" cy="244967"/>
            </a:xfrm>
          </p:grpSpPr>
          <p:pic>
            <p:nvPicPr>
              <p:cNvPr id="15" name="Picture 14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09" t="1132" r="1609" b="50000"/>
              <a:stretch/>
            </p:blipFill>
            <p:spPr>
              <a:xfrm>
                <a:off x="2749476" y="3091554"/>
                <a:ext cx="6399525" cy="244967"/>
              </a:xfrm>
              <a:prstGeom prst="rect">
                <a:avLst/>
              </a:prstGeom>
            </p:spPr>
          </p:pic>
          <p:pic>
            <p:nvPicPr>
              <p:cNvPr id="16" name="Picture 15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94" r="3698" b="51131"/>
              <a:stretch/>
            </p:blipFill>
            <p:spPr>
              <a:xfrm>
                <a:off x="10495" y="3091554"/>
                <a:ext cx="2841940" cy="2449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539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9145588" cy="3099105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" y="3099105"/>
            <a:ext cx="9152356" cy="249117"/>
            <a:chOff x="-8356" y="3302274"/>
            <a:chExt cx="9152356" cy="249117"/>
          </a:xfrm>
        </p:grpSpPr>
        <p:pic>
          <p:nvPicPr>
            <p:cNvPr id="12" name="Picture 11" descr="Music_Hall_Diagonal_6_long_lines-40%-optimized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46"/>
            <a:stretch/>
          </p:blipFill>
          <p:spPr>
            <a:xfrm>
              <a:off x="2115873" y="3302274"/>
              <a:ext cx="7028127" cy="249117"/>
            </a:xfrm>
            <a:prstGeom prst="rect">
              <a:avLst/>
            </a:prstGeom>
          </p:spPr>
        </p:pic>
        <p:pic>
          <p:nvPicPr>
            <p:cNvPr id="13" name="Picture 12" descr="Music_Hall_Diagonal_6_long_lines-40%-optimized1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2" r="3593" b="48546"/>
            <a:stretch/>
          </p:blipFill>
          <p:spPr>
            <a:xfrm>
              <a:off x="-8356" y="3302274"/>
              <a:ext cx="2135419" cy="24911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8356" y="4250953"/>
            <a:ext cx="9152356" cy="249117"/>
            <a:chOff x="-8356" y="3302274"/>
            <a:chExt cx="9152356" cy="249117"/>
          </a:xfrm>
        </p:grpSpPr>
        <p:pic>
          <p:nvPicPr>
            <p:cNvPr id="15" name="Picture 14" descr="Music_Hall_Diagonal_6_long_lines-40%-optimized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46"/>
            <a:stretch/>
          </p:blipFill>
          <p:spPr>
            <a:xfrm>
              <a:off x="2115873" y="3302274"/>
              <a:ext cx="7028127" cy="249117"/>
            </a:xfrm>
            <a:prstGeom prst="rect">
              <a:avLst/>
            </a:prstGeom>
          </p:spPr>
        </p:pic>
        <p:pic>
          <p:nvPicPr>
            <p:cNvPr id="16" name="Picture 15" descr="Music_Hall_Diagonal_6_long_lines-40%-optimized1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2" r="3593" b="48546"/>
            <a:stretch/>
          </p:blipFill>
          <p:spPr>
            <a:xfrm>
              <a:off x="-8356" y="3302274"/>
              <a:ext cx="2135419" cy="24911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 userDrawn="1"/>
        </p:nvSpPr>
        <p:spPr>
          <a:xfrm>
            <a:off x="1" y="3350091"/>
            <a:ext cx="9143999" cy="899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 descr="RHULlogo_small_Lond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92" y="3349641"/>
            <a:ext cx="1801908" cy="900000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70453" y="3541241"/>
            <a:ext cx="5487504" cy="583924"/>
          </a:xfrm>
        </p:spPr>
        <p:txBody>
          <a:bodyPr/>
          <a:lstStyle>
            <a:lvl1pPr marL="0" indent="0" algn="l">
              <a:spcBef>
                <a:spcPts val="5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61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8141" y="3351821"/>
            <a:ext cx="9143999" cy="899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4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92" y="3351371"/>
            <a:ext cx="1801908" cy="90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6979" y="3471971"/>
            <a:ext cx="6108115" cy="6873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7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3347523"/>
            <a:ext cx="9143999" cy="899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6979" y="3471971"/>
            <a:ext cx="6108115" cy="6873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8" name="Picture 7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92" y="3347073"/>
            <a:ext cx="180190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531"/>
            <a:ext cx="3904974" cy="32724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B3D-90E4-C946-BCF9-8FBC622A1A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60900" y="1328531"/>
            <a:ext cx="4025900" cy="3272963"/>
          </a:xfrm>
        </p:spPr>
        <p:txBody>
          <a:bodyPr/>
          <a:lstStyle>
            <a:lvl1pPr marL="285750" indent="-285750">
              <a:buSzPct val="120000"/>
              <a:buFont typeface="Wingdings" charset="2"/>
              <a:buChar char="§"/>
              <a:defRPr/>
            </a:lvl1pPr>
            <a:lvl2pPr marL="285750" indent="-285750">
              <a:buSzPct val="120000"/>
              <a:buFont typeface="Wingdings" charset="2"/>
              <a:buChar char="§"/>
              <a:defRPr/>
            </a:lvl2pPr>
            <a:lvl3pPr marL="173038" indent="-171450">
              <a:buSzPct val="120000"/>
              <a:buFont typeface="Wingdings" charset="2"/>
              <a:buChar char="§"/>
              <a:defRPr/>
            </a:lvl3pPr>
            <a:lvl4pPr marL="173038" indent="-171450">
              <a:buSzPct val="120000"/>
              <a:buFont typeface="Wingdings" charset="2"/>
              <a:buChar char="§"/>
              <a:defRPr/>
            </a:lvl4pPr>
            <a:lvl5pPr marL="173038" indent="-171450">
              <a:buSzPct val="120000"/>
              <a:buFont typeface="Wingdings" charset="2"/>
              <a:buChar char="§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98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22164"/>
            <a:ext cx="8229600" cy="32724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561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page 1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588" y="0"/>
            <a:ext cx="9145588" cy="5143500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pic>
        <p:nvPicPr>
          <p:cNvPr id="6" name="Picture 5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83" y="323022"/>
            <a:ext cx="1384662" cy="69159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13" y="4778936"/>
            <a:ext cx="216000" cy="216000"/>
          </a:xfrm>
        </p:spPr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87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band at bottom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13" y="4778936"/>
            <a:ext cx="216000" cy="216000"/>
          </a:xfrm>
        </p:spPr>
        <p:txBody>
          <a:bodyPr/>
          <a:lstStyle>
            <a:lvl1pPr>
              <a:defRPr sz="8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007447"/>
            <a:ext cx="9144000" cy="6850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E99A9"/>
              </a:solidFill>
            </a:endParaRPr>
          </a:p>
        </p:txBody>
      </p:sp>
      <p:pic>
        <p:nvPicPr>
          <p:cNvPr id="14" name="Picture 13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42" y="4007958"/>
            <a:ext cx="1369450" cy="684000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937119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434451"/>
            <a:ext cx="3904974" cy="32724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3"/>
          </p:nvPr>
        </p:nvSpPr>
        <p:spPr>
          <a:xfrm>
            <a:off x="4660900" y="434451"/>
            <a:ext cx="4025900" cy="3272963"/>
          </a:xfrm>
        </p:spPr>
        <p:txBody>
          <a:bodyPr/>
          <a:lstStyle>
            <a:lvl1pPr marL="285750" indent="-285750">
              <a:buSzPct val="120000"/>
              <a:buFont typeface="Wingdings" charset="2"/>
              <a:buChar char="§"/>
              <a:defRPr/>
            </a:lvl1pPr>
            <a:lvl2pPr marL="285750" indent="-285750">
              <a:buSzPct val="120000"/>
              <a:buFont typeface="Wingdings" charset="2"/>
              <a:buChar char="§"/>
              <a:defRPr/>
            </a:lvl2pPr>
            <a:lvl3pPr marL="173038" indent="-171450">
              <a:buSzPct val="120000"/>
              <a:buFont typeface="Wingdings" charset="2"/>
              <a:buChar char="§"/>
              <a:defRPr/>
            </a:lvl3pPr>
            <a:lvl4pPr marL="173038" indent="-171450">
              <a:buSzPct val="120000"/>
              <a:buFont typeface="Wingdings" charset="2"/>
              <a:buChar char="§"/>
              <a:defRPr/>
            </a:lvl4pPr>
            <a:lvl5pPr marL="173038" indent="-171450">
              <a:buSzPct val="120000"/>
              <a:buFont typeface="Wingdings" charset="2"/>
              <a:buChar char="§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58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23022"/>
            <a:ext cx="9144000" cy="6850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E99A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59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413" y="4778936"/>
            <a:ext cx="216000" cy="216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 anchorCtr="0"/>
          <a:lstStyle>
            <a:lvl1pPr algn="ctr">
              <a:defRPr sz="800" normalizeH="1">
                <a:solidFill>
                  <a:srgbClr val="171D23"/>
                </a:solidFill>
              </a:defRPr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RHULlogo_small_London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42" y="323533"/>
            <a:ext cx="1369450" cy="6840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86120"/>
            <a:ext cx="6938038" cy="6915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777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1" r:id="rId3"/>
    <p:sldLayoutId id="2147483662" r:id="rId4"/>
    <p:sldLayoutId id="2147483650" r:id="rId5"/>
    <p:sldLayoutId id="2147483653" r:id="rId6"/>
    <p:sldLayoutId id="2147483680" r:id="rId7"/>
    <p:sldLayoutId id="2147483685" r:id="rId8"/>
    <p:sldLayoutId id="2147483691" r:id="rId9"/>
    <p:sldLayoutId id="2147483654" r:id="rId10"/>
    <p:sldLayoutId id="2147483664" r:id="rId11"/>
    <p:sldLayoutId id="2147483693" r:id="rId12"/>
    <p:sldLayoutId id="2147483682" r:id="rId13"/>
    <p:sldLayoutId id="2147483687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2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1200"/>
        </a:spcBef>
        <a:buFont typeface="Arial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457200" rtl="0" eaLnBrk="1" latinLnBrk="0" hangingPunct="1">
        <a:spcBef>
          <a:spcPts val="12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" indent="0" algn="l" defTabSz="457200" rtl="0" eaLnBrk="1" latinLnBrk="0" hangingPunct="1">
        <a:spcBef>
          <a:spcPts val="12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88" indent="0" algn="l" defTabSz="457200" rtl="0" eaLnBrk="1" latinLnBrk="0" hangingPunct="1">
        <a:spcBef>
          <a:spcPts val="12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95923" y="3427259"/>
            <a:ext cx="4605509" cy="68738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Courtney Hooton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9998FE-2656-03C8-AEA3-38604B36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9" y="144693"/>
            <a:ext cx="3354078" cy="411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784E76-2892-4C75-7A2A-82B6750E7985}"/>
              </a:ext>
            </a:extLst>
          </p:cNvPr>
          <p:cNvSpPr txBox="1"/>
          <p:nvPr/>
        </p:nvSpPr>
        <p:spPr>
          <a:xfrm>
            <a:off x="1377380" y="987466"/>
            <a:ext cx="6389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75">
              <a:defRPr/>
            </a:pPr>
            <a:r>
              <a:rPr lang="en-GB" sz="3600" b="1" dirty="0">
                <a:solidFill>
                  <a:srgbClr val="DA5120"/>
                </a:solidFill>
                <a:latin typeface="corbel"/>
              </a:rPr>
              <a:t>Supporting vocabulary learning in noise: what do we know and what we can do? </a:t>
            </a:r>
            <a:endParaRPr lang="en-US" sz="3600" b="1" dirty="0">
              <a:solidFill>
                <a:srgbClr val="DA5120"/>
              </a:solidFill>
              <a:latin typeface="corbe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A5DA7-B78B-80E2-064D-DB7EC1763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796" y="3547751"/>
            <a:ext cx="502204" cy="446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D997C-2ED8-2FF8-54C1-DE8401E6DB1C}"/>
              </a:ext>
            </a:extLst>
          </p:cNvPr>
          <p:cNvSpPr txBox="1"/>
          <p:nvPr/>
        </p:nvSpPr>
        <p:spPr>
          <a:xfrm>
            <a:off x="3688000" y="3620910"/>
            <a:ext cx="211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US" sz="1800" dirty="0">
                <a:solidFill>
                  <a:prstClr val="white"/>
                </a:solidFill>
                <a:latin typeface="corbel"/>
              </a:rPr>
              <a:t>@courtneyhooton_</a:t>
            </a:r>
            <a:endParaRPr lang="en-GB" sz="18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30646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1693-1308-8563-FD89-02877C6F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Our findings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30968-00F3-477A-4952-D5548A367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C572A-6150-9F7B-3B23-C99239A15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Effect of orthography: picture naming, spelling (not meaning recall)</a:t>
            </a:r>
          </a:p>
          <a:p>
            <a:r>
              <a:rPr lang="en-GB" sz="2000" dirty="0"/>
              <a:t>Effect of noise: meaning recall (not picture naming or spelling)</a:t>
            </a:r>
          </a:p>
          <a:p>
            <a:r>
              <a:rPr lang="en-GB" sz="2000" dirty="0"/>
              <a:t>Interaction between orthography and noise: picture naming (not meaning recall or spelling)</a:t>
            </a:r>
          </a:p>
          <a:p>
            <a:r>
              <a:rPr lang="en-GB" sz="2000" dirty="0"/>
              <a:t>Suggests that noise doesn’t matter when orthography is present </a:t>
            </a:r>
          </a:p>
        </p:txBody>
      </p:sp>
    </p:spTree>
    <p:extLst>
      <p:ext uri="{BB962C8B-B14F-4D97-AF65-F5344CB8AC3E}">
        <p14:creationId xmlns:p14="http://schemas.microsoft.com/office/powerpoint/2010/main" val="27187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1693-1308-8563-FD89-02877C6F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What can we do?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30968-00F3-477A-4952-D5548A367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C572A-6150-9F7B-3B23-C99239A15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Show written forms whilst teaching new vocabulary in the classroom!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Further research needed but evidence definitely doesn’t suggest there is any harm in doing so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0236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03E5-A1EA-77A8-67AA-EA1BF78B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Acknowledgements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3E370-3E7C-DA79-7BF5-8EEFA45E2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9B436-065D-B216-BC10-9A3D89BBC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361" y="1237626"/>
            <a:ext cx="1561193" cy="1521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82850-2CB5-0683-4CCE-4AFB69C4D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39" y="1150061"/>
            <a:ext cx="1916424" cy="1786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58650-CD90-559B-F538-456A614C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09" y="1145860"/>
            <a:ext cx="1475055" cy="1790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E6AC64-264E-E4DC-F99C-30D87F2633C5}"/>
              </a:ext>
            </a:extLst>
          </p:cNvPr>
          <p:cNvSpPr txBox="1"/>
          <p:nvPr/>
        </p:nvSpPr>
        <p:spPr>
          <a:xfrm>
            <a:off x="0" y="2990155"/>
            <a:ext cx="25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Professor Jessie Ricketts, Royal Holloway, University of London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1D907-F8A0-2F89-34FD-FE0DF0A86411}"/>
              </a:ext>
            </a:extLst>
          </p:cNvPr>
          <p:cNvSpPr txBox="1"/>
          <p:nvPr/>
        </p:nvSpPr>
        <p:spPr>
          <a:xfrm>
            <a:off x="2776159" y="2990155"/>
            <a:ext cx="230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Dr Andrea </a:t>
            </a:r>
            <a:r>
              <a:rPr lang="en-GB" sz="1400" dirty="0" err="1"/>
              <a:t>Salins</a:t>
            </a:r>
            <a:r>
              <a:rPr lang="en-GB" sz="1400" dirty="0"/>
              <a:t>, Australian Catholic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94AEA-0A2D-80B2-1531-C74974751C05}"/>
              </a:ext>
            </a:extLst>
          </p:cNvPr>
          <p:cNvSpPr txBox="1"/>
          <p:nvPr/>
        </p:nvSpPr>
        <p:spPr>
          <a:xfrm>
            <a:off x="5957522" y="2990155"/>
            <a:ext cx="246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Funded by EPS New Graduate Research Bursary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1F07C-697A-FC3C-A709-4D611A950036}"/>
              </a:ext>
            </a:extLst>
          </p:cNvPr>
          <p:cNvSpPr txBox="1"/>
          <p:nvPr/>
        </p:nvSpPr>
        <p:spPr>
          <a:xfrm>
            <a:off x="2251067" y="3907725"/>
            <a:ext cx="4641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Research assistants:</a:t>
            </a:r>
          </a:p>
          <a:p>
            <a:r>
              <a:rPr lang="en-GB" sz="1400" dirty="0"/>
              <a:t>Ellie Hawkes, Emma </a:t>
            </a:r>
            <a:r>
              <a:rPr lang="en-GB" sz="1400" dirty="0" err="1"/>
              <a:t>Thal</a:t>
            </a:r>
            <a:r>
              <a:rPr lang="en-GB" sz="1400" dirty="0"/>
              <a:t>, Isabel Welsh, Emily Smith, Aliya Hussein, Antonia </a:t>
            </a:r>
            <a:r>
              <a:rPr lang="en-GB" sz="1400" dirty="0" err="1"/>
              <a:t>Ghezzi</a:t>
            </a:r>
            <a:r>
              <a:rPr lang="en-GB" sz="1400" dirty="0"/>
              <a:t> Novak, </a:t>
            </a:r>
            <a:r>
              <a:rPr lang="en-GB" sz="1400" dirty="0" err="1"/>
              <a:t>Wilis</a:t>
            </a:r>
            <a:r>
              <a:rPr lang="en-GB" sz="1400" dirty="0"/>
              <a:t> Fung, Annabelle </a:t>
            </a:r>
            <a:r>
              <a:rPr lang="en-GB" sz="1400" dirty="0" err="1"/>
              <a:t>Ruinet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07835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78CD-27CE-829C-D67C-E78C794B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</a:rPr>
              <a:t>What does it mean to know a word? </a:t>
            </a:r>
            <a:endParaRPr lang="en-GB" sz="27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BBA8F-EC0F-0A85-D891-D78F1CB913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6B49BB3D-90E4-C946-BCF9-8FBC622A1A06}" type="slidenum">
              <a:rPr lang="en-GB">
                <a:latin typeface="corbel"/>
              </a:rPr>
              <a:pPr defTabSz="342900"/>
              <a:t>2</a:t>
            </a:fld>
            <a:endParaRPr lang="en-GB" dirty="0">
              <a:latin typeface="corbe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7C465-21AC-8420-CF47-EC8451653D37}"/>
              </a:ext>
            </a:extLst>
          </p:cNvPr>
          <p:cNvSpPr txBox="1"/>
          <p:nvPr/>
        </p:nvSpPr>
        <p:spPr>
          <a:xfrm>
            <a:off x="1630808" y="3848102"/>
            <a:ext cx="2486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US" sz="1800" dirty="0">
                <a:solidFill>
                  <a:prstClr val="black"/>
                </a:solidFill>
                <a:latin typeface="corbel"/>
              </a:rPr>
              <a:t>What does it sound like? </a:t>
            </a:r>
          </a:p>
          <a:p>
            <a:pPr algn="ctr" defTabSz="342900"/>
            <a:r>
              <a:rPr lang="en-US" sz="1800" dirty="0">
                <a:solidFill>
                  <a:prstClr val="black"/>
                </a:solidFill>
                <a:latin typeface="corbel"/>
              </a:rPr>
              <a:t>(Phonology)</a:t>
            </a:r>
            <a:endParaRPr lang="en-GB" sz="18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60E1C-60DA-94FA-7DF1-070D0D1624DA}"/>
              </a:ext>
            </a:extLst>
          </p:cNvPr>
          <p:cNvSpPr txBox="1"/>
          <p:nvPr/>
        </p:nvSpPr>
        <p:spPr>
          <a:xfrm>
            <a:off x="5210204" y="3848101"/>
            <a:ext cx="2271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en-US" sz="1800" dirty="0">
                <a:solidFill>
                  <a:prstClr val="black"/>
                </a:solidFill>
                <a:latin typeface="corbel"/>
              </a:rPr>
              <a:t>What does it look like?</a:t>
            </a:r>
          </a:p>
          <a:p>
            <a:pPr algn="ctr" defTabSz="342900"/>
            <a:r>
              <a:rPr lang="en-US" sz="1800" dirty="0">
                <a:solidFill>
                  <a:prstClr val="black"/>
                </a:solidFill>
                <a:latin typeface="corbel"/>
              </a:rPr>
              <a:t>(Orthography)</a:t>
            </a:r>
            <a:endParaRPr lang="en-GB" sz="18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C4D11-D759-D342-FBD4-1067F4A486E1}"/>
              </a:ext>
            </a:extLst>
          </p:cNvPr>
          <p:cNvSpPr txBox="1"/>
          <p:nvPr/>
        </p:nvSpPr>
        <p:spPr>
          <a:xfrm>
            <a:off x="3559582" y="1473264"/>
            <a:ext cx="2024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r>
              <a:rPr lang="en-US" sz="1800" dirty="0">
                <a:solidFill>
                  <a:prstClr val="black"/>
                </a:solidFill>
                <a:latin typeface="corbel"/>
              </a:rPr>
              <a:t>What does it mean?</a:t>
            </a:r>
          </a:p>
          <a:p>
            <a:pPr algn="ctr" defTabSz="342900"/>
            <a:r>
              <a:rPr lang="en-US" sz="1800" dirty="0">
                <a:solidFill>
                  <a:prstClr val="black"/>
                </a:solidFill>
                <a:latin typeface="corbel"/>
              </a:rPr>
              <a:t>(Semantics)</a:t>
            </a:r>
            <a:endParaRPr lang="en-GB" sz="1800" dirty="0">
              <a:solidFill>
                <a:prstClr val="black"/>
              </a:solidFill>
              <a:latin typeface="corbe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D0F9B8-6091-827C-A45B-C45BDBBEB502}"/>
              </a:ext>
            </a:extLst>
          </p:cNvPr>
          <p:cNvCxnSpPr>
            <a:cxnSpLocks/>
          </p:cNvCxnSpPr>
          <p:nvPr/>
        </p:nvCxnSpPr>
        <p:spPr>
          <a:xfrm flipV="1">
            <a:off x="2624905" y="1890438"/>
            <a:ext cx="1023745" cy="18900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146E49-D60A-B532-9025-B61BB04E9099}"/>
              </a:ext>
            </a:extLst>
          </p:cNvPr>
          <p:cNvCxnSpPr>
            <a:cxnSpLocks/>
          </p:cNvCxnSpPr>
          <p:nvPr/>
        </p:nvCxnSpPr>
        <p:spPr>
          <a:xfrm flipH="1" flipV="1">
            <a:off x="5220244" y="1904509"/>
            <a:ext cx="1075209" cy="18619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CE3E69-7709-BA54-B6FA-50DD9C4CA771}"/>
              </a:ext>
            </a:extLst>
          </p:cNvPr>
          <p:cNvCxnSpPr>
            <a:cxnSpLocks/>
          </p:cNvCxnSpPr>
          <p:nvPr/>
        </p:nvCxnSpPr>
        <p:spPr>
          <a:xfrm>
            <a:off x="3758370" y="4323010"/>
            <a:ext cx="16463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B74DA09-92D5-75D2-87A5-6B2C768B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78" y="4105809"/>
            <a:ext cx="1038437" cy="10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78CD-27CE-829C-D67C-E78C794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89451"/>
            <a:ext cx="6938038" cy="69159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</a:rPr>
              <a:t>What does it mean to know a word? </a:t>
            </a:r>
            <a:endParaRPr lang="en-GB" sz="27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BBA8F-EC0F-0A85-D891-D78F1CB913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>
                <a:latin typeface="corbel"/>
              </a:rPr>
              <a:pPr/>
              <a:t>3</a:t>
            </a:fld>
            <a:endParaRPr lang="en-GB" dirty="0">
              <a:latin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6CA6B-3AC7-0FDB-F4FF-B7F185759457}"/>
              </a:ext>
            </a:extLst>
          </p:cNvPr>
          <p:cNvSpPr txBox="1"/>
          <p:nvPr/>
        </p:nvSpPr>
        <p:spPr>
          <a:xfrm>
            <a:off x="5894290" y="3946842"/>
            <a:ext cx="10384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>
                <a:solidFill>
                  <a:srgbClr val="EB641E"/>
                </a:solidFill>
                <a:latin typeface="corbel"/>
              </a:rPr>
              <a:t>Dog</a:t>
            </a:r>
            <a:endParaRPr lang="en-GB" sz="3300" b="1" dirty="0">
              <a:solidFill>
                <a:srgbClr val="EB641E"/>
              </a:solidFill>
              <a:latin typeface="corbe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CE3E69-7709-BA54-B6FA-50DD9C4CA771}"/>
              </a:ext>
            </a:extLst>
          </p:cNvPr>
          <p:cNvCxnSpPr>
            <a:cxnSpLocks/>
          </p:cNvCxnSpPr>
          <p:nvPr/>
        </p:nvCxnSpPr>
        <p:spPr>
          <a:xfrm>
            <a:off x="3317209" y="4359968"/>
            <a:ext cx="25028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86E757A-5DAC-F54D-3481-47EFE859F08C}"/>
              </a:ext>
            </a:extLst>
          </p:cNvPr>
          <p:cNvSpPr txBox="1"/>
          <p:nvPr/>
        </p:nvSpPr>
        <p:spPr>
          <a:xfrm>
            <a:off x="3296411" y="1137061"/>
            <a:ext cx="236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prstClr val="black"/>
                </a:solidFill>
                <a:latin typeface="corbel"/>
              </a:rPr>
              <a:t>A four-legged animal that barks and is kept as a pet </a:t>
            </a:r>
            <a:endParaRPr lang="en-GB" sz="1800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13" name="Graphic 12" descr="Volume with solid fill">
            <a:extLst>
              <a:ext uri="{FF2B5EF4-FFF2-40B4-BE49-F238E27FC236}">
                <a16:creationId xmlns:a16="http://schemas.microsoft.com/office/drawing/2014/main" id="{A7D46A13-E84A-12E4-EA71-1CDE1791F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8501" y="4006443"/>
            <a:ext cx="601208" cy="601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D9B662-8A6E-DFAC-6CCF-C4E04555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373" y="2142969"/>
            <a:ext cx="1222575" cy="187338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3DB460-0742-3C29-9357-71C53E0F0311}"/>
              </a:ext>
            </a:extLst>
          </p:cNvPr>
          <p:cNvCxnSpPr>
            <a:cxnSpLocks/>
          </p:cNvCxnSpPr>
          <p:nvPr/>
        </p:nvCxnSpPr>
        <p:spPr>
          <a:xfrm flipV="1">
            <a:off x="2822327" y="1799364"/>
            <a:ext cx="1013965" cy="2111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A9BC8B-3D25-8CC3-11FC-62C7E6F20E1A}"/>
              </a:ext>
            </a:extLst>
          </p:cNvPr>
          <p:cNvCxnSpPr>
            <a:cxnSpLocks/>
          </p:cNvCxnSpPr>
          <p:nvPr/>
        </p:nvCxnSpPr>
        <p:spPr>
          <a:xfrm flipH="1" flipV="1">
            <a:off x="5055602" y="1814081"/>
            <a:ext cx="1083941" cy="20966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555DEE74-B7B4-3E6F-31E1-8CDAC90A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457" y="4105809"/>
            <a:ext cx="1038437" cy="10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78CD-27CE-829C-D67C-E78C794B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</a:rPr>
              <a:t>How can noise affect word learning?</a:t>
            </a:r>
            <a:endParaRPr lang="en-GB" sz="27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BBA8F-EC0F-0A85-D891-D78F1CB913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>
                <a:latin typeface="corbel"/>
              </a:rPr>
              <a:pPr/>
              <a:t>4</a:t>
            </a:fld>
            <a:endParaRPr lang="en-GB" dirty="0">
              <a:latin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6CA6B-3AC7-0FDB-F4FF-B7F185759457}"/>
              </a:ext>
            </a:extLst>
          </p:cNvPr>
          <p:cNvSpPr txBox="1"/>
          <p:nvPr/>
        </p:nvSpPr>
        <p:spPr>
          <a:xfrm>
            <a:off x="5894290" y="3946842"/>
            <a:ext cx="10384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>
                <a:solidFill>
                  <a:srgbClr val="EB641E"/>
                </a:solidFill>
                <a:latin typeface="corbel"/>
              </a:rPr>
              <a:t>Dog</a:t>
            </a:r>
            <a:endParaRPr lang="en-GB" sz="3300" b="1" dirty="0">
              <a:solidFill>
                <a:srgbClr val="EB641E"/>
              </a:solidFill>
              <a:latin typeface="corbe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CE3E69-7709-BA54-B6FA-50DD9C4CA771}"/>
              </a:ext>
            </a:extLst>
          </p:cNvPr>
          <p:cNvCxnSpPr>
            <a:cxnSpLocks/>
          </p:cNvCxnSpPr>
          <p:nvPr/>
        </p:nvCxnSpPr>
        <p:spPr>
          <a:xfrm>
            <a:off x="3317209" y="4359968"/>
            <a:ext cx="25028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86E757A-5DAC-F54D-3481-47EFE859F08C}"/>
              </a:ext>
            </a:extLst>
          </p:cNvPr>
          <p:cNvSpPr txBox="1"/>
          <p:nvPr/>
        </p:nvSpPr>
        <p:spPr>
          <a:xfrm>
            <a:off x="3296411" y="1137061"/>
            <a:ext cx="236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prstClr val="black"/>
                </a:solidFill>
                <a:latin typeface="corbel"/>
              </a:rPr>
              <a:t>A four-legged animal that barks and is kept as a pet </a:t>
            </a:r>
            <a:endParaRPr lang="en-GB" sz="1800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13" name="Graphic 12" descr="Volume with solid fill">
            <a:extLst>
              <a:ext uri="{FF2B5EF4-FFF2-40B4-BE49-F238E27FC236}">
                <a16:creationId xmlns:a16="http://schemas.microsoft.com/office/drawing/2014/main" id="{A7D46A13-E84A-12E4-EA71-1CDE1791F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8501" y="4006443"/>
            <a:ext cx="601208" cy="601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D9B662-8A6E-DFAC-6CCF-C4E04555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373" y="2142969"/>
            <a:ext cx="1222575" cy="187338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3DB460-0742-3C29-9357-71C53E0F0311}"/>
              </a:ext>
            </a:extLst>
          </p:cNvPr>
          <p:cNvCxnSpPr>
            <a:cxnSpLocks/>
          </p:cNvCxnSpPr>
          <p:nvPr/>
        </p:nvCxnSpPr>
        <p:spPr>
          <a:xfrm flipV="1">
            <a:off x="2822327" y="1799364"/>
            <a:ext cx="1013965" cy="2111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A9BC8B-3D25-8CC3-11FC-62C7E6F20E1A}"/>
              </a:ext>
            </a:extLst>
          </p:cNvPr>
          <p:cNvCxnSpPr>
            <a:cxnSpLocks/>
          </p:cNvCxnSpPr>
          <p:nvPr/>
        </p:nvCxnSpPr>
        <p:spPr>
          <a:xfrm flipH="1" flipV="1">
            <a:off x="5055602" y="1814081"/>
            <a:ext cx="1083941" cy="20966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555DEE74-B7B4-3E6F-31E1-8CDAC90A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457" y="4105809"/>
            <a:ext cx="1038437" cy="1037692"/>
          </a:xfrm>
          <a:prstGeom prst="rect">
            <a:avLst/>
          </a:prstGeom>
        </p:spPr>
      </p:pic>
      <p:pic>
        <p:nvPicPr>
          <p:cNvPr id="6" name="Graphic 5" descr="Volume with solid fill">
            <a:extLst>
              <a:ext uri="{FF2B5EF4-FFF2-40B4-BE49-F238E27FC236}">
                <a16:creationId xmlns:a16="http://schemas.microsoft.com/office/drawing/2014/main" id="{F003507A-5C5F-EE47-432B-4B11A2158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4921" y="3944122"/>
            <a:ext cx="601208" cy="601208"/>
          </a:xfrm>
          <a:prstGeom prst="rect">
            <a:avLst/>
          </a:prstGeom>
        </p:spPr>
      </p:pic>
      <p:pic>
        <p:nvPicPr>
          <p:cNvPr id="7" name="Graphic 6" descr="Volume with solid fill">
            <a:extLst>
              <a:ext uri="{FF2B5EF4-FFF2-40B4-BE49-F238E27FC236}">
                <a16:creationId xmlns:a16="http://schemas.microsoft.com/office/drawing/2014/main" id="{1DC7E4D5-F649-B92C-E2AB-22C0763B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7573" y="4324050"/>
            <a:ext cx="601208" cy="601208"/>
          </a:xfrm>
          <a:prstGeom prst="rect">
            <a:avLst/>
          </a:prstGeom>
        </p:spPr>
      </p:pic>
      <p:pic>
        <p:nvPicPr>
          <p:cNvPr id="8" name="Graphic 7" descr="Volume with solid fill">
            <a:extLst>
              <a:ext uri="{FF2B5EF4-FFF2-40B4-BE49-F238E27FC236}">
                <a16:creationId xmlns:a16="http://schemas.microsoft.com/office/drawing/2014/main" id="{7F052819-70A0-9119-16D8-B2D4E5FE1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3574" y="4423612"/>
            <a:ext cx="601208" cy="601208"/>
          </a:xfrm>
          <a:prstGeom prst="rect">
            <a:avLst/>
          </a:prstGeom>
        </p:spPr>
      </p:pic>
      <p:pic>
        <p:nvPicPr>
          <p:cNvPr id="9" name="Graphic 8" descr="Volume with solid fill">
            <a:extLst>
              <a:ext uri="{FF2B5EF4-FFF2-40B4-BE49-F238E27FC236}">
                <a16:creationId xmlns:a16="http://schemas.microsoft.com/office/drawing/2014/main" id="{1B60E37D-977E-D578-897E-AB3BC5D7B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7855" y="4131220"/>
            <a:ext cx="601208" cy="601208"/>
          </a:xfrm>
          <a:prstGeom prst="rect">
            <a:avLst/>
          </a:prstGeom>
        </p:spPr>
      </p:pic>
      <p:pic>
        <p:nvPicPr>
          <p:cNvPr id="10" name="Graphic 9" descr="Volume with solid fill">
            <a:extLst>
              <a:ext uri="{FF2B5EF4-FFF2-40B4-BE49-F238E27FC236}">
                <a16:creationId xmlns:a16="http://schemas.microsoft.com/office/drawing/2014/main" id="{41FD2A6F-A79B-59A1-3933-0486F60A9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9105" y="3726658"/>
            <a:ext cx="601208" cy="601208"/>
          </a:xfrm>
          <a:prstGeom prst="rect">
            <a:avLst/>
          </a:prstGeom>
        </p:spPr>
      </p:pic>
      <p:pic>
        <p:nvPicPr>
          <p:cNvPr id="12" name="Graphic 11" descr="Volume with solid fill">
            <a:extLst>
              <a:ext uri="{FF2B5EF4-FFF2-40B4-BE49-F238E27FC236}">
                <a16:creationId xmlns:a16="http://schemas.microsoft.com/office/drawing/2014/main" id="{AFC19CDC-6868-5976-D24C-32DC49FF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5435" y="3681274"/>
            <a:ext cx="601208" cy="6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9B4A-8674-F2F8-2E03-38CF2FDA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How can noise affect word learning?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7C613-EADF-B5CE-C122-0C89DCB54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A93C7E-9AF2-434C-F7DF-9DC8AE488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Clr>
                <a:schemeClr val="accent1"/>
              </a:buClr>
              <a:buFont typeface="+mj-lt"/>
              <a:buAutoNum type="arabicPeriod"/>
            </a:pPr>
            <a:r>
              <a:rPr lang="en-GB" sz="2400" dirty="0"/>
              <a:t>Noise can mask phonological information in the auditory stream (</a:t>
            </a:r>
            <a:r>
              <a:rPr lang="en-GB" sz="2400" dirty="0" err="1"/>
              <a:t>Klatte</a:t>
            </a:r>
            <a:r>
              <a:rPr lang="en-GB" sz="2400" dirty="0"/>
              <a:t> et al., 2013)</a:t>
            </a:r>
          </a:p>
          <a:p>
            <a:pPr marL="0" indent="0">
              <a:buNone/>
            </a:pPr>
            <a:endParaRPr lang="en-GB" sz="2400" dirty="0"/>
          </a:p>
          <a:p>
            <a:pPr marL="557213" indent="-557213">
              <a:buClr>
                <a:schemeClr val="accent1"/>
              </a:buClr>
              <a:buFont typeface="+mj-lt"/>
              <a:buAutoNum type="arabicPeriod" startAt="2"/>
            </a:pPr>
            <a:r>
              <a:rPr lang="en-GB" sz="2400" dirty="0"/>
              <a:t>Noise can act as a distractor that must be suppressed when attending to the auditory signal of interest (i.e., words) (Beaman, 2005; </a:t>
            </a:r>
            <a:r>
              <a:rPr lang="en-GB" sz="2400" dirty="0" err="1"/>
              <a:t>Brungart</a:t>
            </a:r>
            <a:r>
              <a:rPr lang="en-GB" sz="2400" dirty="0"/>
              <a:t>, 2001; Howard et al., 2010; Kahneman, 1973; </a:t>
            </a:r>
            <a:r>
              <a:rPr lang="en-GB" sz="2400" dirty="0" err="1"/>
              <a:t>Larsby</a:t>
            </a:r>
            <a:r>
              <a:rPr lang="en-GB" sz="2400" dirty="0"/>
              <a:t> et al., 2005)</a:t>
            </a:r>
          </a:p>
        </p:txBody>
      </p:sp>
    </p:spTree>
    <p:extLst>
      <p:ext uri="{BB962C8B-B14F-4D97-AF65-F5344CB8AC3E}">
        <p14:creationId xmlns:p14="http://schemas.microsoft.com/office/powerpoint/2010/main" val="297582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8BA5-D00F-EFD5-0925-0107DC8E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Why is this important?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B88CB-7FB5-C65B-A036-92B2FB568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F779A-55CF-9D66-6AB3-B8E15C1B9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Classrooms are (unavoidably) noisy places!</a:t>
            </a:r>
          </a:p>
          <a:p>
            <a:r>
              <a:rPr lang="en-GB" sz="2400" dirty="0"/>
              <a:t>The American Speech Language Hearing Association recommends a SNR of +15dB or greater for adequate speech perception in children </a:t>
            </a:r>
          </a:p>
          <a:p>
            <a:pPr lvl="1"/>
            <a:r>
              <a:rPr lang="en-GB" sz="2100" dirty="0"/>
              <a:t>Substantial evidence to suggest that classrooms regularly fail to meet these recommended listening conditions (</a:t>
            </a:r>
            <a:r>
              <a:rPr lang="en-GB" sz="2100" dirty="0" err="1"/>
              <a:t>Gremp</a:t>
            </a:r>
            <a:r>
              <a:rPr lang="en-GB" sz="2100" dirty="0"/>
              <a:t> &amp; </a:t>
            </a:r>
            <a:r>
              <a:rPr lang="en-GB" sz="2100" dirty="0" err="1"/>
              <a:t>Easterbrooks</a:t>
            </a:r>
            <a:r>
              <a:rPr lang="en-GB" sz="2100" dirty="0"/>
              <a:t>, 2018; Shield, 2015; Wang &amp; Brill, 2021)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0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3F41-3A09-4E77-882F-B85E0C42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What can we do to mitigate the effect of noise?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3532BA-2EED-F11A-947D-433CFD3E1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38C5C-DCE9-15BA-3C4E-A7582E846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Orthographic facilitation </a:t>
            </a:r>
            <a:r>
              <a:rPr lang="en-US" sz="2000" dirty="0"/>
              <a:t>(Ricketts et al., 2009; Rosenthal &amp; </a:t>
            </a:r>
            <a:r>
              <a:rPr lang="en-US" sz="2000" dirty="0" err="1"/>
              <a:t>Ehri</a:t>
            </a:r>
            <a:r>
              <a:rPr lang="en-US" sz="2000" dirty="0"/>
              <a:t>., 2008)</a:t>
            </a:r>
          </a:p>
          <a:p>
            <a:pPr lvl="1"/>
            <a:r>
              <a:rPr lang="en-GB" sz="1800" dirty="0"/>
              <a:t>Presenting and/or emphasising the written word when teaching new words leads to better word learning </a:t>
            </a:r>
          </a:p>
          <a:p>
            <a:r>
              <a:rPr lang="en-GB" sz="2000" dirty="0"/>
              <a:t>Can help in two ways (</a:t>
            </a:r>
            <a:r>
              <a:rPr lang="en-GB" sz="2000" dirty="0" err="1"/>
              <a:t>Salins</a:t>
            </a:r>
            <a:r>
              <a:rPr lang="en-GB" sz="2000" dirty="0"/>
              <a:t> et al, 2021):</a:t>
            </a:r>
          </a:p>
          <a:p>
            <a:pPr lvl="1"/>
            <a:r>
              <a:rPr lang="en-GB" sz="1800" dirty="0"/>
              <a:t>Provide a way of specifying impoverished phonological input </a:t>
            </a:r>
          </a:p>
          <a:p>
            <a:pPr lvl="1"/>
            <a:r>
              <a:rPr lang="en-GB" sz="1800" dirty="0"/>
              <a:t>Reduce the cognitive load and free up resources</a:t>
            </a:r>
          </a:p>
        </p:txBody>
      </p:sp>
    </p:spTree>
    <p:extLst>
      <p:ext uri="{BB962C8B-B14F-4D97-AF65-F5344CB8AC3E}">
        <p14:creationId xmlns:p14="http://schemas.microsoft.com/office/powerpoint/2010/main" val="7433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1B7CE-2E70-68C3-8134-6F2100EE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Our study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FB212-574E-CF5C-785D-075CF37A09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CCCFC-0E33-35F8-6134-D6B32CC23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2164"/>
            <a:ext cx="5179423" cy="3394613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Wanted to assess whether orthographic facilitation was still effective in supporting word learning in noisy environments </a:t>
            </a:r>
          </a:p>
          <a:p>
            <a:r>
              <a:rPr lang="en-GB" sz="2000" dirty="0"/>
              <a:t>Methods:</a:t>
            </a:r>
          </a:p>
          <a:p>
            <a:pPr lvl="1"/>
            <a:r>
              <a:rPr lang="en-GB" sz="1800" dirty="0"/>
              <a:t>Adults (children later)</a:t>
            </a:r>
          </a:p>
          <a:p>
            <a:pPr lvl="1"/>
            <a:r>
              <a:rPr lang="en-GB" sz="1800" dirty="0"/>
              <a:t>16 “inventions”</a:t>
            </a:r>
          </a:p>
          <a:p>
            <a:pPr lvl="1"/>
            <a:r>
              <a:rPr lang="en-GB" sz="1800" dirty="0"/>
              <a:t>Spelling presence manipulated between participants </a:t>
            </a:r>
          </a:p>
          <a:p>
            <a:pPr lvl="1"/>
            <a:r>
              <a:rPr lang="en-GB" sz="1800" dirty="0"/>
              <a:t>Noise manipulated within participants </a:t>
            </a:r>
          </a:p>
          <a:p>
            <a:endParaRPr lang="en-GB" dirty="0"/>
          </a:p>
          <a:p>
            <a:pPr marL="234889" lvl="1" indent="0">
              <a:buNone/>
            </a:pP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09D346-7FF9-08DD-7DFC-ABA4D1490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11098" r="19827" b="13705"/>
          <a:stretch/>
        </p:blipFill>
        <p:spPr bwMode="auto">
          <a:xfrm>
            <a:off x="6365005" y="1063998"/>
            <a:ext cx="1789786" cy="150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D4381-9C3C-0E71-B9A8-05D363DEA394}"/>
              </a:ext>
            </a:extLst>
          </p:cNvPr>
          <p:cNvSpPr txBox="1"/>
          <p:nvPr/>
        </p:nvSpPr>
        <p:spPr>
          <a:xfrm>
            <a:off x="6688182" y="2571597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Valtem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9FE25-3D6E-0C93-253E-1C24D16D1F58}"/>
              </a:ext>
            </a:extLst>
          </p:cNvPr>
          <p:cNvSpPr txBox="1"/>
          <p:nvPr/>
        </p:nvSpPr>
        <p:spPr>
          <a:xfrm>
            <a:off x="6178731" y="3069770"/>
            <a:ext cx="2690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“Diana put the best orange on the </a:t>
            </a:r>
            <a:r>
              <a:rPr lang="en-GB" sz="1800" dirty="0" err="1"/>
              <a:t>valtem</a:t>
            </a:r>
            <a:r>
              <a:rPr lang="en-GB" sz="1800" dirty="0"/>
              <a:t> to juice it”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86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3CF8-DEBE-B583-A59F-E853B6C1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chemeClr val="bg1"/>
                </a:solidFill>
              </a:rPr>
              <a:t>Our study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21F6ED-625B-31E3-B17E-F766FE89D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49BB3D-90E4-C946-BCF9-8FBC622A1A06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0B7808-A878-6524-2685-FA5A43E4491A}"/>
              </a:ext>
            </a:extLst>
          </p:cNvPr>
          <p:cNvGraphicFramePr/>
          <p:nvPr/>
        </p:nvGraphicFramePr>
        <p:xfrm>
          <a:off x="1998490" y="772586"/>
          <a:ext cx="2744447" cy="1638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7CC7E4C-9A75-D206-AFDE-00CF9CFF45E0}"/>
              </a:ext>
            </a:extLst>
          </p:cNvPr>
          <p:cNvGraphicFramePr/>
          <p:nvPr/>
        </p:nvGraphicFramePr>
        <p:xfrm>
          <a:off x="38486" y="723855"/>
          <a:ext cx="1541282" cy="1623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61019AD-E517-D01F-95C7-3E2C551CBA7E}"/>
              </a:ext>
            </a:extLst>
          </p:cNvPr>
          <p:cNvGraphicFramePr/>
          <p:nvPr/>
        </p:nvGraphicFramePr>
        <p:xfrm>
          <a:off x="5555803" y="360041"/>
          <a:ext cx="3609475" cy="246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1C2D89E-BB3D-6C23-6C3E-8F47ECAEA675}"/>
              </a:ext>
            </a:extLst>
          </p:cNvPr>
          <p:cNvSpPr txBox="1"/>
          <p:nvPr/>
        </p:nvSpPr>
        <p:spPr>
          <a:xfrm>
            <a:off x="118224" y="1057958"/>
            <a:ext cx="14058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Background measures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AA821-C1BA-E4B7-3FDD-75F7F188ECD6}"/>
              </a:ext>
            </a:extLst>
          </p:cNvPr>
          <p:cNvSpPr txBox="1"/>
          <p:nvPr/>
        </p:nvSpPr>
        <p:spPr>
          <a:xfrm>
            <a:off x="2608993" y="1057957"/>
            <a:ext cx="1523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Training block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09BF3F-CCC0-015E-278F-096D280DB5F0}"/>
              </a:ext>
            </a:extLst>
          </p:cNvPr>
          <p:cNvSpPr txBox="1"/>
          <p:nvPr/>
        </p:nvSpPr>
        <p:spPr>
          <a:xfrm>
            <a:off x="4742937" y="1315081"/>
            <a:ext cx="695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/>
              <a:t>Repeat for blocks 2 and 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12176-6676-5AC7-6176-413BF1740E21}"/>
              </a:ext>
            </a:extLst>
          </p:cNvPr>
          <p:cNvSpPr txBox="1"/>
          <p:nvPr/>
        </p:nvSpPr>
        <p:spPr>
          <a:xfrm>
            <a:off x="6556892" y="1080245"/>
            <a:ext cx="1523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/>
              <a:t>Post-tests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030B10-8D03-527C-B1AF-6E8A7292C0A0}"/>
              </a:ext>
            </a:extLst>
          </p:cNvPr>
          <p:cNvSpPr/>
          <p:nvPr/>
        </p:nvSpPr>
        <p:spPr>
          <a:xfrm>
            <a:off x="38486" y="1965489"/>
            <a:ext cx="1264777" cy="162325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</a:rPr>
              <a:t>TOWRE-2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BPVS-3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Sentence verification task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4353B19-03CA-D44D-C412-1B745DCF3256}"/>
              </a:ext>
            </a:extLst>
          </p:cNvPr>
          <p:cNvSpPr/>
          <p:nvPr/>
        </p:nvSpPr>
        <p:spPr>
          <a:xfrm>
            <a:off x="1998490" y="1966165"/>
            <a:ext cx="1147745" cy="16232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</a:rPr>
              <a:t>See image and given sentence 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Repeat word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2F7EA0-2FB8-E2D6-114E-9712301073CE}"/>
              </a:ext>
            </a:extLst>
          </p:cNvPr>
          <p:cNvSpPr/>
          <p:nvPr/>
        </p:nvSpPr>
        <p:spPr>
          <a:xfrm>
            <a:off x="1998489" y="3683163"/>
            <a:ext cx="1147745" cy="102508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50" dirty="0">
                <a:solidFill>
                  <a:schemeClr val="bg1"/>
                </a:solidFill>
              </a:rPr>
              <a:t>“Diana put the best orange on the </a:t>
            </a:r>
            <a:r>
              <a:rPr lang="en-GB" sz="1050" dirty="0" err="1">
                <a:solidFill>
                  <a:schemeClr val="bg1"/>
                </a:solidFill>
              </a:rPr>
              <a:t>valtem</a:t>
            </a:r>
            <a:r>
              <a:rPr lang="en-GB" sz="1050" dirty="0">
                <a:solidFill>
                  <a:schemeClr val="bg1"/>
                </a:solidFill>
              </a:rPr>
              <a:t> to juice it”</a:t>
            </a:r>
          </a:p>
          <a:p>
            <a:pPr algn="ctr"/>
            <a:endParaRPr lang="en-GB" sz="1050" dirty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“Say </a:t>
            </a:r>
            <a:r>
              <a:rPr lang="en-GB" sz="1050" dirty="0" err="1">
                <a:solidFill>
                  <a:schemeClr val="bg1"/>
                </a:solidFill>
              </a:rPr>
              <a:t>valtem</a:t>
            </a:r>
            <a:r>
              <a:rPr lang="en-GB" sz="105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0A0690E-6D39-53AF-E7D0-35AB3367A883}"/>
              </a:ext>
            </a:extLst>
          </p:cNvPr>
          <p:cNvSpPr/>
          <p:nvPr/>
        </p:nvSpPr>
        <p:spPr>
          <a:xfrm>
            <a:off x="3368932" y="1965489"/>
            <a:ext cx="1147745" cy="162325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</a:rPr>
              <a:t>See image and asked what it is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364FD6-2F65-31D6-427F-990C2EB02CC4}"/>
              </a:ext>
            </a:extLst>
          </p:cNvPr>
          <p:cNvSpPr/>
          <p:nvPr/>
        </p:nvSpPr>
        <p:spPr>
          <a:xfrm>
            <a:off x="5555803" y="1921069"/>
            <a:ext cx="1001090" cy="16232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</a:rPr>
              <a:t>See picture and asked to recall name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D510258-9376-F551-1B43-73D1238DCD07}"/>
              </a:ext>
            </a:extLst>
          </p:cNvPr>
          <p:cNvSpPr/>
          <p:nvPr/>
        </p:nvSpPr>
        <p:spPr>
          <a:xfrm>
            <a:off x="6746299" y="1919013"/>
            <a:ext cx="1001090" cy="162325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</a:rPr>
              <a:t>Hear word and recall what they remember about invention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FE2CE8-B570-CF93-D376-FE63583D9399}"/>
              </a:ext>
            </a:extLst>
          </p:cNvPr>
          <p:cNvSpPr/>
          <p:nvPr/>
        </p:nvSpPr>
        <p:spPr>
          <a:xfrm>
            <a:off x="7936795" y="1919013"/>
            <a:ext cx="1001090" cy="16232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</a:rPr>
              <a:t>Asked to spell word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F5A164-9128-C8C2-44C2-46AAF498A19F}"/>
              </a:ext>
            </a:extLst>
          </p:cNvPr>
          <p:cNvSpPr/>
          <p:nvPr/>
        </p:nvSpPr>
        <p:spPr>
          <a:xfrm>
            <a:off x="6746299" y="3588743"/>
            <a:ext cx="1001090" cy="111950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</a:rPr>
              <a:t>“Tell me all you can remember about </a:t>
            </a:r>
            <a:r>
              <a:rPr lang="en-GB" sz="1200" dirty="0" err="1">
                <a:solidFill>
                  <a:schemeClr val="bg1"/>
                </a:solidFill>
              </a:rPr>
              <a:t>valtem</a:t>
            </a:r>
            <a:r>
              <a:rPr lang="en-GB" sz="12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395E8E-5C65-AB84-E7F5-3F139412D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11098" r="19827" b="13705"/>
          <a:stretch/>
        </p:blipFill>
        <p:spPr bwMode="auto">
          <a:xfrm>
            <a:off x="4000629" y="3635748"/>
            <a:ext cx="1789786" cy="150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RHUL Primary Colour Palett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 2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</TotalTime>
  <Words>597</Words>
  <Application>Microsoft Office PowerPoint</Application>
  <PresentationFormat>On-screen Show (16:9)</PresentationFormat>
  <Paragraphs>93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Corbel</vt:lpstr>
      <vt:lpstr>Lucida Grande</vt:lpstr>
      <vt:lpstr>Wingdings</vt:lpstr>
      <vt:lpstr>Office Theme</vt:lpstr>
      <vt:lpstr>Courtney Hooton</vt:lpstr>
      <vt:lpstr>What does it mean to know a word? </vt:lpstr>
      <vt:lpstr>What does it mean to know a word? </vt:lpstr>
      <vt:lpstr>How can noise affect word learning?</vt:lpstr>
      <vt:lpstr>How can noise affect word learning?</vt:lpstr>
      <vt:lpstr>Why is this important?</vt:lpstr>
      <vt:lpstr>What can we do to mitigate the effect of noise?</vt:lpstr>
      <vt:lpstr>Our study </vt:lpstr>
      <vt:lpstr>Our study </vt:lpstr>
      <vt:lpstr>Our findings </vt:lpstr>
      <vt:lpstr>What can we do?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Hooton, Courtney</cp:lastModifiedBy>
  <cp:revision>318</cp:revision>
  <cp:lastPrinted>2016-11-21T13:30:10Z</cp:lastPrinted>
  <dcterms:created xsi:type="dcterms:W3CDTF">2013-08-15T13:27:17Z</dcterms:created>
  <dcterms:modified xsi:type="dcterms:W3CDTF">2024-06-19T18:13:01Z</dcterms:modified>
</cp:coreProperties>
</file>