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6" r:id="rId1"/>
  </p:sldMasterIdLst>
  <p:notesMasterIdLst>
    <p:notesMasterId r:id="rId41"/>
  </p:notesMasterIdLst>
  <p:sldIdLst>
    <p:sldId id="610" r:id="rId2"/>
    <p:sldId id="257" r:id="rId3"/>
    <p:sldId id="660" r:id="rId4"/>
    <p:sldId id="275" r:id="rId5"/>
    <p:sldId id="659" r:id="rId6"/>
    <p:sldId id="701" r:id="rId7"/>
    <p:sldId id="661" r:id="rId8"/>
    <p:sldId id="702" r:id="rId9"/>
    <p:sldId id="264" r:id="rId10"/>
    <p:sldId id="265" r:id="rId11"/>
    <p:sldId id="708" r:id="rId12"/>
    <p:sldId id="700" r:id="rId13"/>
    <p:sldId id="709" r:id="rId14"/>
    <p:sldId id="662" r:id="rId15"/>
    <p:sldId id="672" r:id="rId16"/>
    <p:sldId id="337" r:id="rId17"/>
    <p:sldId id="338" r:id="rId18"/>
    <p:sldId id="710" r:id="rId19"/>
    <p:sldId id="668" r:id="rId20"/>
    <p:sldId id="673" r:id="rId21"/>
    <p:sldId id="674" r:id="rId22"/>
    <p:sldId id="676" r:id="rId23"/>
    <p:sldId id="685" r:id="rId24"/>
    <p:sldId id="691" r:id="rId25"/>
    <p:sldId id="684" r:id="rId26"/>
    <p:sldId id="678" r:id="rId27"/>
    <p:sldId id="679" r:id="rId28"/>
    <p:sldId id="680" r:id="rId29"/>
    <p:sldId id="681" r:id="rId30"/>
    <p:sldId id="682" r:id="rId31"/>
    <p:sldId id="683" r:id="rId32"/>
    <p:sldId id="695" r:id="rId33"/>
    <p:sldId id="711" r:id="rId34"/>
    <p:sldId id="698" r:id="rId35"/>
    <p:sldId id="689" r:id="rId36"/>
    <p:sldId id="707" r:id="rId37"/>
    <p:sldId id="639" r:id="rId38"/>
    <p:sldId id="640" r:id="rId39"/>
    <p:sldId id="524" r:id="rId4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41AE011-CC5B-EEFF-A3FE-314A62BF61B6}" name="Ashcroft, Katie" initials="AK" userId="S::Katie.Ashcroft@rhul.ac.uk::fb91ca27-2bab-49bd-b1a9-26b5e3529e0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65" autoAdjust="0"/>
    <p:restoredTop sz="93789" autoAdjust="0"/>
  </p:normalViewPr>
  <p:slideViewPr>
    <p:cSldViewPr snapToGrid="0">
      <p:cViewPr varScale="1">
        <p:scale>
          <a:sx n="56" d="100"/>
          <a:sy n="56" d="100"/>
        </p:scale>
        <p:origin x="880" y="52"/>
      </p:cViewPr>
      <p:guideLst/>
    </p:cSldViewPr>
  </p:slideViewPr>
  <p:notesTextViewPr>
    <p:cViewPr>
      <p:scale>
        <a:sx n="1" d="1"/>
        <a:sy n="1" d="1"/>
      </p:scale>
      <p:origin x="0" y="0"/>
    </p:cViewPr>
  </p:notesTextViewPr>
  <p:sorterViewPr>
    <p:cViewPr>
      <p:scale>
        <a:sx n="100" d="100"/>
        <a:sy n="100" d="100"/>
      </p:scale>
      <p:origin x="0" y="-3072"/>
    </p:cViewPr>
  </p:sorterViewPr>
  <p:notesViewPr>
    <p:cSldViewPr snapToGrid="0">
      <p:cViewPr varScale="1">
        <p:scale>
          <a:sx n="83" d="100"/>
          <a:sy n="83" d="100"/>
        </p:scale>
        <p:origin x="3956"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8/10/relationships/authors" Target="authors.xml"/><Relationship Id="rId20" Type="http://schemas.openxmlformats.org/officeDocument/2006/relationships/slide" Target="slides/slide19.xml"/><Relationship Id="rId41"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53A62A-E611-4878-9B67-9644A196C025}" type="doc">
      <dgm:prSet loTypeId="urn:microsoft.com/office/officeart/2005/8/layout/vList2" loCatId="list" qsTypeId="urn:microsoft.com/office/officeart/2005/8/quickstyle/simple1" qsCatId="simple" csTypeId="urn:microsoft.com/office/officeart/2005/8/colors/accent2_2" csCatId="accent2" phldr="1"/>
      <dgm:spPr/>
      <dgm:t>
        <a:bodyPr/>
        <a:lstStyle/>
        <a:p>
          <a:endParaRPr lang="en-US"/>
        </a:p>
      </dgm:t>
    </dgm:pt>
    <dgm:pt modelId="{7BA8E66C-52A1-4AE7-BA98-70B5E4D42312}">
      <dgm:prSet/>
      <dgm:spPr/>
      <dgm:t>
        <a:bodyPr/>
        <a:lstStyle/>
        <a:p>
          <a:r>
            <a:rPr lang="en-US" dirty="0"/>
            <a:t>People belonging to minoritised groups have greater likelihood of mental health problems</a:t>
          </a:r>
        </a:p>
      </dgm:t>
    </dgm:pt>
    <dgm:pt modelId="{C7F6D155-A096-4A9C-8FE7-45EBBD9020F1}" type="parTrans" cxnId="{6F562F79-C1D7-4330-8623-5AC761A5B7AF}">
      <dgm:prSet/>
      <dgm:spPr/>
      <dgm:t>
        <a:bodyPr/>
        <a:lstStyle/>
        <a:p>
          <a:endParaRPr lang="en-US" sz="1600"/>
        </a:p>
      </dgm:t>
    </dgm:pt>
    <dgm:pt modelId="{25B9E632-3ACE-4E0F-8C32-964B14D40CCA}" type="sibTrans" cxnId="{6F562F79-C1D7-4330-8623-5AC761A5B7AF}">
      <dgm:prSet/>
      <dgm:spPr/>
      <dgm:t>
        <a:bodyPr/>
        <a:lstStyle/>
        <a:p>
          <a:endParaRPr lang="en-US"/>
        </a:p>
      </dgm:t>
    </dgm:pt>
    <dgm:pt modelId="{9F27233E-9705-48D3-9E1D-349FD87E337A}">
      <dgm:prSet/>
      <dgm:spPr/>
      <dgm:t>
        <a:bodyPr/>
        <a:lstStyle/>
        <a:p>
          <a:r>
            <a:rPr lang="en-US" dirty="0" err="1"/>
            <a:t>Minoritised</a:t>
          </a:r>
          <a:r>
            <a:rPr lang="en-US" dirty="0"/>
            <a:t> ethnic groups are more likely to be misunderstood, misdiagnosed and/or subject to compulsory detainment and are less likely to have social and psychological needs addressed in care planning </a:t>
          </a:r>
        </a:p>
      </dgm:t>
    </dgm:pt>
    <dgm:pt modelId="{5CAFDEBC-2242-470E-BCC2-3B8D18771C46}" type="parTrans" cxnId="{E965D8BD-F0B1-4A45-84DF-6BB2CC3FEAC1}">
      <dgm:prSet/>
      <dgm:spPr/>
      <dgm:t>
        <a:bodyPr/>
        <a:lstStyle/>
        <a:p>
          <a:endParaRPr lang="en-US" sz="1600"/>
        </a:p>
      </dgm:t>
    </dgm:pt>
    <dgm:pt modelId="{45576240-2C36-4C66-A758-DA323EAB9A40}" type="sibTrans" cxnId="{E965D8BD-F0B1-4A45-84DF-6BB2CC3FEAC1}">
      <dgm:prSet/>
      <dgm:spPr/>
      <dgm:t>
        <a:bodyPr/>
        <a:lstStyle/>
        <a:p>
          <a:endParaRPr lang="en-US"/>
        </a:p>
      </dgm:t>
    </dgm:pt>
    <dgm:pt modelId="{67843EFD-623E-492B-89AC-F73C386DD9FB}">
      <dgm:prSet/>
      <dgm:spPr/>
      <dgm:t>
        <a:bodyPr/>
        <a:lstStyle/>
        <a:p>
          <a:r>
            <a:rPr lang="en-US" dirty="0"/>
            <a:t>Increased choice of practitioner and cultural appropriateness can facilitate help-seeking and intercultural trust </a:t>
          </a:r>
        </a:p>
      </dgm:t>
    </dgm:pt>
    <dgm:pt modelId="{86FAC98E-4E4C-45AC-977D-CA0C4B5E4DCA}" type="parTrans" cxnId="{75269DFE-8459-4F71-A723-7D6ACA007B7D}">
      <dgm:prSet/>
      <dgm:spPr/>
      <dgm:t>
        <a:bodyPr/>
        <a:lstStyle/>
        <a:p>
          <a:endParaRPr lang="en-US" sz="1600"/>
        </a:p>
      </dgm:t>
    </dgm:pt>
    <dgm:pt modelId="{59EEC3C9-5442-432E-BEDA-B3CF2A93EA6E}" type="sibTrans" cxnId="{75269DFE-8459-4F71-A723-7D6ACA007B7D}">
      <dgm:prSet/>
      <dgm:spPr/>
      <dgm:t>
        <a:bodyPr/>
        <a:lstStyle/>
        <a:p>
          <a:endParaRPr lang="en-US"/>
        </a:p>
      </dgm:t>
    </dgm:pt>
    <dgm:pt modelId="{0648A9C1-EECB-4857-A2F3-FD0E5504C527}">
      <dgm:prSet/>
      <dgm:spPr/>
      <dgm:t>
        <a:bodyPr/>
        <a:lstStyle/>
        <a:p>
          <a:r>
            <a:rPr lang="en-US" dirty="0"/>
            <a:t>Demographic diversity in the public sector workforce is associated with better outcomes </a:t>
          </a:r>
        </a:p>
      </dgm:t>
    </dgm:pt>
    <dgm:pt modelId="{18AFCD10-F89D-4589-8DE9-CCA2CDB95900}" type="parTrans" cxnId="{CBA0D4D7-2793-40A6-AEB2-DE2BB7B4D66D}">
      <dgm:prSet/>
      <dgm:spPr/>
      <dgm:t>
        <a:bodyPr/>
        <a:lstStyle/>
        <a:p>
          <a:endParaRPr lang="en-US" sz="1600"/>
        </a:p>
      </dgm:t>
    </dgm:pt>
    <dgm:pt modelId="{35F02765-C9FB-4B0C-B1FD-AE13B8EDD4ED}" type="sibTrans" cxnId="{CBA0D4D7-2793-40A6-AEB2-DE2BB7B4D66D}">
      <dgm:prSet/>
      <dgm:spPr/>
      <dgm:t>
        <a:bodyPr/>
        <a:lstStyle/>
        <a:p>
          <a:endParaRPr lang="en-US"/>
        </a:p>
      </dgm:t>
    </dgm:pt>
    <dgm:pt modelId="{392FC49E-1A45-42C7-8E77-ABB554A2485C}">
      <dgm:prSet/>
      <dgm:spPr/>
      <dgm:t>
        <a:bodyPr/>
        <a:lstStyle/>
        <a:p>
          <a:r>
            <a:rPr lang="en-US" dirty="0"/>
            <a:t>Ongoing failure to meet the needs of people from minority ethnic groups</a:t>
          </a:r>
        </a:p>
      </dgm:t>
    </dgm:pt>
    <dgm:pt modelId="{1C825428-0D34-4CD9-895F-D370DED1BE9B}" type="parTrans" cxnId="{8507FF61-B85A-4E66-8C9F-9D60306F77DE}">
      <dgm:prSet/>
      <dgm:spPr/>
      <dgm:t>
        <a:bodyPr/>
        <a:lstStyle/>
        <a:p>
          <a:endParaRPr lang="en-US"/>
        </a:p>
      </dgm:t>
    </dgm:pt>
    <dgm:pt modelId="{4195F0C8-6344-4870-AF94-08E1A8C5DAEC}" type="sibTrans" cxnId="{8507FF61-B85A-4E66-8C9F-9D60306F77DE}">
      <dgm:prSet/>
      <dgm:spPr/>
      <dgm:t>
        <a:bodyPr/>
        <a:lstStyle/>
        <a:p>
          <a:endParaRPr lang="en-US"/>
        </a:p>
      </dgm:t>
    </dgm:pt>
    <dgm:pt modelId="{3F05F252-E935-45A4-98D1-5FCFC327F67D}" type="pres">
      <dgm:prSet presAssocID="{B953A62A-E611-4878-9B67-9644A196C025}" presName="linear" presStyleCnt="0">
        <dgm:presLayoutVars>
          <dgm:animLvl val="lvl"/>
          <dgm:resizeHandles val="exact"/>
        </dgm:presLayoutVars>
      </dgm:prSet>
      <dgm:spPr/>
    </dgm:pt>
    <dgm:pt modelId="{12182CF3-9170-405B-BA10-3A319E2EDC0D}" type="pres">
      <dgm:prSet presAssocID="{7BA8E66C-52A1-4AE7-BA98-70B5E4D42312}" presName="parentText" presStyleLbl="node1" presStyleIdx="0" presStyleCnt="5" custLinFactNeighborY="37934">
        <dgm:presLayoutVars>
          <dgm:chMax val="0"/>
          <dgm:bulletEnabled val="1"/>
        </dgm:presLayoutVars>
      </dgm:prSet>
      <dgm:spPr/>
    </dgm:pt>
    <dgm:pt modelId="{D273C18C-50A7-43F3-BD95-7ADDFF69977D}" type="pres">
      <dgm:prSet presAssocID="{25B9E632-3ACE-4E0F-8C32-964B14D40CCA}" presName="spacer" presStyleCnt="0"/>
      <dgm:spPr/>
    </dgm:pt>
    <dgm:pt modelId="{495DBE68-3CF1-42AC-9F5A-97AA71E0A65A}" type="pres">
      <dgm:prSet presAssocID="{392FC49E-1A45-42C7-8E77-ABB554A2485C}" presName="parentText" presStyleLbl="node1" presStyleIdx="1" presStyleCnt="5">
        <dgm:presLayoutVars>
          <dgm:chMax val="0"/>
          <dgm:bulletEnabled val="1"/>
        </dgm:presLayoutVars>
      </dgm:prSet>
      <dgm:spPr/>
    </dgm:pt>
    <dgm:pt modelId="{5F8EE5B3-6F30-4A69-9CE2-626C446C3CB5}" type="pres">
      <dgm:prSet presAssocID="{4195F0C8-6344-4870-AF94-08E1A8C5DAEC}" presName="spacer" presStyleCnt="0"/>
      <dgm:spPr/>
    </dgm:pt>
    <dgm:pt modelId="{6537C4B3-5F00-4709-A7F4-BC4DC2D292AB}" type="pres">
      <dgm:prSet presAssocID="{9F27233E-9705-48D3-9E1D-349FD87E337A}" presName="parentText" presStyleLbl="node1" presStyleIdx="2" presStyleCnt="5">
        <dgm:presLayoutVars>
          <dgm:chMax val="0"/>
          <dgm:bulletEnabled val="1"/>
        </dgm:presLayoutVars>
      </dgm:prSet>
      <dgm:spPr/>
    </dgm:pt>
    <dgm:pt modelId="{9310A7C7-EB89-483A-B6CA-EE128ADE8456}" type="pres">
      <dgm:prSet presAssocID="{45576240-2C36-4C66-A758-DA323EAB9A40}" presName="spacer" presStyleCnt="0"/>
      <dgm:spPr/>
    </dgm:pt>
    <dgm:pt modelId="{8235F537-0F21-48B5-88F3-BB4CD40527D5}" type="pres">
      <dgm:prSet presAssocID="{67843EFD-623E-492B-89AC-F73C386DD9FB}" presName="parentText" presStyleLbl="node1" presStyleIdx="3" presStyleCnt="5" custLinFactNeighborY="0">
        <dgm:presLayoutVars>
          <dgm:chMax val="0"/>
          <dgm:bulletEnabled val="1"/>
        </dgm:presLayoutVars>
      </dgm:prSet>
      <dgm:spPr/>
    </dgm:pt>
    <dgm:pt modelId="{C8FD9716-2E0F-4805-A1F1-FA58C69089BF}" type="pres">
      <dgm:prSet presAssocID="{59EEC3C9-5442-432E-BEDA-B3CF2A93EA6E}" presName="spacer" presStyleCnt="0"/>
      <dgm:spPr/>
    </dgm:pt>
    <dgm:pt modelId="{9C591A89-D742-41D1-BC87-D401799038A6}" type="pres">
      <dgm:prSet presAssocID="{0648A9C1-EECB-4857-A2F3-FD0E5504C527}" presName="parentText" presStyleLbl="node1" presStyleIdx="4" presStyleCnt="5" custLinFactY="-2057" custLinFactNeighborY="-100000">
        <dgm:presLayoutVars>
          <dgm:chMax val="0"/>
          <dgm:bulletEnabled val="1"/>
        </dgm:presLayoutVars>
      </dgm:prSet>
      <dgm:spPr/>
    </dgm:pt>
  </dgm:ptLst>
  <dgm:cxnLst>
    <dgm:cxn modelId="{B4F1430E-F3AB-479F-B66F-4A144D79E35D}" type="presOf" srcId="{9F27233E-9705-48D3-9E1D-349FD87E337A}" destId="{6537C4B3-5F00-4709-A7F4-BC4DC2D292AB}" srcOrd="0" destOrd="0" presId="urn:microsoft.com/office/officeart/2005/8/layout/vList2"/>
    <dgm:cxn modelId="{8507FF61-B85A-4E66-8C9F-9D60306F77DE}" srcId="{B953A62A-E611-4878-9B67-9644A196C025}" destId="{392FC49E-1A45-42C7-8E77-ABB554A2485C}" srcOrd="1" destOrd="0" parTransId="{1C825428-0D34-4CD9-895F-D370DED1BE9B}" sibTransId="{4195F0C8-6344-4870-AF94-08E1A8C5DAEC}"/>
    <dgm:cxn modelId="{50AED162-250D-4065-8DD9-53A4F9652ED1}" type="presOf" srcId="{67843EFD-623E-492B-89AC-F73C386DD9FB}" destId="{8235F537-0F21-48B5-88F3-BB4CD40527D5}" srcOrd="0" destOrd="0" presId="urn:microsoft.com/office/officeart/2005/8/layout/vList2"/>
    <dgm:cxn modelId="{6F562F79-C1D7-4330-8623-5AC761A5B7AF}" srcId="{B953A62A-E611-4878-9B67-9644A196C025}" destId="{7BA8E66C-52A1-4AE7-BA98-70B5E4D42312}" srcOrd="0" destOrd="0" parTransId="{C7F6D155-A096-4A9C-8FE7-45EBBD9020F1}" sibTransId="{25B9E632-3ACE-4E0F-8C32-964B14D40CCA}"/>
    <dgm:cxn modelId="{E965D8BD-F0B1-4A45-84DF-6BB2CC3FEAC1}" srcId="{B953A62A-E611-4878-9B67-9644A196C025}" destId="{9F27233E-9705-48D3-9E1D-349FD87E337A}" srcOrd="2" destOrd="0" parTransId="{5CAFDEBC-2242-470E-BCC2-3B8D18771C46}" sibTransId="{45576240-2C36-4C66-A758-DA323EAB9A40}"/>
    <dgm:cxn modelId="{E5E10CC7-D492-4B68-90C4-3E946FCBADBF}" type="presOf" srcId="{392FC49E-1A45-42C7-8E77-ABB554A2485C}" destId="{495DBE68-3CF1-42AC-9F5A-97AA71E0A65A}" srcOrd="0" destOrd="0" presId="urn:microsoft.com/office/officeart/2005/8/layout/vList2"/>
    <dgm:cxn modelId="{D35DE0D3-DED9-4C74-B438-EF9AF3FD17D0}" type="presOf" srcId="{7BA8E66C-52A1-4AE7-BA98-70B5E4D42312}" destId="{12182CF3-9170-405B-BA10-3A319E2EDC0D}" srcOrd="0" destOrd="0" presId="urn:microsoft.com/office/officeart/2005/8/layout/vList2"/>
    <dgm:cxn modelId="{CBA0D4D7-2793-40A6-AEB2-DE2BB7B4D66D}" srcId="{B953A62A-E611-4878-9B67-9644A196C025}" destId="{0648A9C1-EECB-4857-A2F3-FD0E5504C527}" srcOrd="4" destOrd="0" parTransId="{18AFCD10-F89D-4589-8DE9-CCA2CDB95900}" sibTransId="{35F02765-C9FB-4B0C-B1FD-AE13B8EDD4ED}"/>
    <dgm:cxn modelId="{972F20DA-EFDF-446B-9489-06FE1FCEF445}" type="presOf" srcId="{0648A9C1-EECB-4857-A2F3-FD0E5504C527}" destId="{9C591A89-D742-41D1-BC87-D401799038A6}" srcOrd="0" destOrd="0" presId="urn:microsoft.com/office/officeart/2005/8/layout/vList2"/>
    <dgm:cxn modelId="{468B7FF6-8B25-426A-8AFE-4F8369A55573}" type="presOf" srcId="{B953A62A-E611-4878-9B67-9644A196C025}" destId="{3F05F252-E935-45A4-98D1-5FCFC327F67D}" srcOrd="0" destOrd="0" presId="urn:microsoft.com/office/officeart/2005/8/layout/vList2"/>
    <dgm:cxn modelId="{75269DFE-8459-4F71-A723-7D6ACA007B7D}" srcId="{B953A62A-E611-4878-9B67-9644A196C025}" destId="{67843EFD-623E-492B-89AC-F73C386DD9FB}" srcOrd="3" destOrd="0" parTransId="{86FAC98E-4E4C-45AC-977D-CA0C4B5E4DCA}" sibTransId="{59EEC3C9-5442-432E-BEDA-B3CF2A93EA6E}"/>
    <dgm:cxn modelId="{45C15D40-186F-4242-BBC3-67680E95F547}" type="presParOf" srcId="{3F05F252-E935-45A4-98D1-5FCFC327F67D}" destId="{12182CF3-9170-405B-BA10-3A319E2EDC0D}" srcOrd="0" destOrd="0" presId="urn:microsoft.com/office/officeart/2005/8/layout/vList2"/>
    <dgm:cxn modelId="{541A90C0-FB0F-4674-B192-1825EFC1AD5B}" type="presParOf" srcId="{3F05F252-E935-45A4-98D1-5FCFC327F67D}" destId="{D273C18C-50A7-43F3-BD95-7ADDFF69977D}" srcOrd="1" destOrd="0" presId="urn:microsoft.com/office/officeart/2005/8/layout/vList2"/>
    <dgm:cxn modelId="{06655170-ABE1-4B28-AB58-88B5E2FC747B}" type="presParOf" srcId="{3F05F252-E935-45A4-98D1-5FCFC327F67D}" destId="{495DBE68-3CF1-42AC-9F5A-97AA71E0A65A}" srcOrd="2" destOrd="0" presId="urn:microsoft.com/office/officeart/2005/8/layout/vList2"/>
    <dgm:cxn modelId="{F64A4CBB-227D-4696-9397-F544BBA62BD4}" type="presParOf" srcId="{3F05F252-E935-45A4-98D1-5FCFC327F67D}" destId="{5F8EE5B3-6F30-4A69-9CE2-626C446C3CB5}" srcOrd="3" destOrd="0" presId="urn:microsoft.com/office/officeart/2005/8/layout/vList2"/>
    <dgm:cxn modelId="{BF6F8340-116E-410F-85D0-8E5044307B26}" type="presParOf" srcId="{3F05F252-E935-45A4-98D1-5FCFC327F67D}" destId="{6537C4B3-5F00-4709-A7F4-BC4DC2D292AB}" srcOrd="4" destOrd="0" presId="urn:microsoft.com/office/officeart/2005/8/layout/vList2"/>
    <dgm:cxn modelId="{3930469E-76E1-4906-B271-4B8F495547D2}" type="presParOf" srcId="{3F05F252-E935-45A4-98D1-5FCFC327F67D}" destId="{9310A7C7-EB89-483A-B6CA-EE128ADE8456}" srcOrd="5" destOrd="0" presId="urn:microsoft.com/office/officeart/2005/8/layout/vList2"/>
    <dgm:cxn modelId="{8DAD2BDE-BF4D-4E5A-9859-AFFBA2B33D09}" type="presParOf" srcId="{3F05F252-E935-45A4-98D1-5FCFC327F67D}" destId="{8235F537-0F21-48B5-88F3-BB4CD40527D5}" srcOrd="6" destOrd="0" presId="urn:microsoft.com/office/officeart/2005/8/layout/vList2"/>
    <dgm:cxn modelId="{D4C66529-D5A3-43B7-9491-907CC1330A4F}" type="presParOf" srcId="{3F05F252-E935-45A4-98D1-5FCFC327F67D}" destId="{C8FD9716-2E0F-4805-A1F1-FA58C69089BF}" srcOrd="7" destOrd="0" presId="urn:microsoft.com/office/officeart/2005/8/layout/vList2"/>
    <dgm:cxn modelId="{A908B631-019E-4142-B80B-0D9CB6496E9E}" type="presParOf" srcId="{3F05F252-E935-45A4-98D1-5FCFC327F67D}" destId="{9C591A89-D742-41D1-BC87-D401799038A6}"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182CF3-9170-405B-BA10-3A319E2EDC0D}">
      <dsp:nvSpPr>
        <dsp:cNvPr id="0" name=""/>
        <dsp:cNvSpPr/>
      </dsp:nvSpPr>
      <dsp:spPr>
        <a:xfrm>
          <a:off x="0" y="550790"/>
          <a:ext cx="9618133" cy="570375"/>
        </a:xfrm>
        <a:prstGeom prst="round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dirty="0"/>
            <a:t>People belonging to minoritised groups have greater likelihood of mental health problems</a:t>
          </a:r>
        </a:p>
      </dsp:txBody>
      <dsp:txXfrm>
        <a:off x="27843" y="578633"/>
        <a:ext cx="9562447" cy="514689"/>
      </dsp:txXfrm>
    </dsp:sp>
    <dsp:sp modelId="{495DBE68-3CF1-42AC-9F5A-97AA71E0A65A}">
      <dsp:nvSpPr>
        <dsp:cNvPr id="0" name=""/>
        <dsp:cNvSpPr/>
      </dsp:nvSpPr>
      <dsp:spPr>
        <a:xfrm>
          <a:off x="0" y="1147978"/>
          <a:ext cx="9618133" cy="570375"/>
        </a:xfrm>
        <a:prstGeom prst="round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dirty="0"/>
            <a:t>Ongoing failure to meet the needs of people from minority ethnic groups</a:t>
          </a:r>
        </a:p>
      </dsp:txBody>
      <dsp:txXfrm>
        <a:off x="27843" y="1175821"/>
        <a:ext cx="9562447" cy="514689"/>
      </dsp:txXfrm>
    </dsp:sp>
    <dsp:sp modelId="{6537C4B3-5F00-4709-A7F4-BC4DC2D292AB}">
      <dsp:nvSpPr>
        <dsp:cNvPr id="0" name=""/>
        <dsp:cNvSpPr/>
      </dsp:nvSpPr>
      <dsp:spPr>
        <a:xfrm>
          <a:off x="0" y="1761553"/>
          <a:ext cx="9618133" cy="570375"/>
        </a:xfrm>
        <a:prstGeom prst="round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dirty="0" err="1"/>
            <a:t>Minoritised</a:t>
          </a:r>
          <a:r>
            <a:rPr lang="en-US" sz="1500" kern="1200" dirty="0"/>
            <a:t> ethnic groups are more likely to be misunderstood, misdiagnosed and/or subject to compulsory detainment and are less likely to have social and psychological needs addressed in care planning </a:t>
          </a:r>
        </a:p>
      </dsp:txBody>
      <dsp:txXfrm>
        <a:off x="27843" y="1789396"/>
        <a:ext cx="9562447" cy="514689"/>
      </dsp:txXfrm>
    </dsp:sp>
    <dsp:sp modelId="{8235F537-0F21-48B5-88F3-BB4CD40527D5}">
      <dsp:nvSpPr>
        <dsp:cNvPr id="0" name=""/>
        <dsp:cNvSpPr/>
      </dsp:nvSpPr>
      <dsp:spPr>
        <a:xfrm>
          <a:off x="0" y="2375128"/>
          <a:ext cx="9618133" cy="570375"/>
        </a:xfrm>
        <a:prstGeom prst="round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dirty="0"/>
            <a:t>Increased choice of practitioner and cultural appropriateness can facilitate help-seeking and intercultural trust </a:t>
          </a:r>
        </a:p>
      </dsp:txBody>
      <dsp:txXfrm>
        <a:off x="27843" y="2402971"/>
        <a:ext cx="9562447" cy="514689"/>
      </dsp:txXfrm>
    </dsp:sp>
    <dsp:sp modelId="{9C591A89-D742-41D1-BC87-D401799038A6}">
      <dsp:nvSpPr>
        <dsp:cNvPr id="0" name=""/>
        <dsp:cNvSpPr/>
      </dsp:nvSpPr>
      <dsp:spPr>
        <a:xfrm>
          <a:off x="0" y="2933770"/>
          <a:ext cx="9618133" cy="570375"/>
        </a:xfrm>
        <a:prstGeom prst="roundRect">
          <a:avLst/>
        </a:prstGeom>
        <a:solidFill>
          <a:schemeClr val="accent2">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l" defTabSz="666750">
            <a:lnSpc>
              <a:spcPct val="90000"/>
            </a:lnSpc>
            <a:spcBef>
              <a:spcPct val="0"/>
            </a:spcBef>
            <a:spcAft>
              <a:spcPct val="35000"/>
            </a:spcAft>
            <a:buNone/>
          </a:pPr>
          <a:r>
            <a:rPr lang="en-US" sz="1500" kern="1200" dirty="0"/>
            <a:t>Demographic diversity in the public sector workforce is associated with better outcomes </a:t>
          </a:r>
        </a:p>
      </dsp:txBody>
      <dsp:txXfrm>
        <a:off x="27843" y="2961613"/>
        <a:ext cx="9562447" cy="514689"/>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B5A762-B60A-40E2-91C1-1E3D43230E37}" type="datetimeFigureOut">
              <a:rPr lang="en-GB" smtClean="0"/>
              <a:t>13/12/2022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F6966D-197F-41DA-8C73-2510E205B13D}" type="slidenum">
              <a:rPr lang="en-GB" smtClean="0"/>
              <a:t>‹#›</a:t>
            </a:fld>
            <a:endParaRPr lang="en-GB"/>
          </a:p>
        </p:txBody>
      </p:sp>
    </p:spTree>
    <p:extLst>
      <p:ext uri="{BB962C8B-B14F-4D97-AF65-F5344CB8AC3E}">
        <p14:creationId xmlns:p14="http://schemas.microsoft.com/office/powerpoint/2010/main" val="4066427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A67E7EE-9C96-490F-BB33-B888DD9F912B}" type="slidenum">
              <a:rPr lang="en-GB" smtClean="0"/>
              <a:t>1</a:t>
            </a:fld>
            <a:endParaRPr lang="en-GB" dirty="0"/>
          </a:p>
        </p:txBody>
      </p:sp>
    </p:spTree>
    <p:extLst>
      <p:ext uri="{BB962C8B-B14F-4D97-AF65-F5344CB8AC3E}">
        <p14:creationId xmlns:p14="http://schemas.microsoft.com/office/powerpoint/2010/main" val="19198424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b="1" dirty="0">
              <a:solidFill>
                <a:srgbClr val="FF0000"/>
              </a:solidFill>
              <a:latin typeface="Calibri" charset="0"/>
            </a:endParaRP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9DBEBBD8-5C44-394F-B13A-F4EDE426C1BA}" type="slidenum">
              <a:rPr lang="en-GB" sz="1200"/>
              <a:pPr eaLnBrk="1" fontAlgn="base" hangingPunct="1">
                <a:spcBef>
                  <a:spcPct val="0"/>
                </a:spcBef>
                <a:spcAft>
                  <a:spcPct val="0"/>
                </a:spcAft>
              </a:pPr>
              <a:t>13</a:t>
            </a:fld>
            <a:endParaRPr lang="en-GB" sz="1200"/>
          </a:p>
        </p:txBody>
      </p:sp>
    </p:spTree>
    <p:extLst>
      <p:ext uri="{BB962C8B-B14F-4D97-AF65-F5344CB8AC3E}">
        <p14:creationId xmlns:p14="http://schemas.microsoft.com/office/powerpoint/2010/main" val="33003346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14</a:t>
            </a:fld>
            <a:endParaRPr lang="en-GB"/>
          </a:p>
        </p:txBody>
      </p:sp>
    </p:spTree>
    <p:extLst>
      <p:ext uri="{BB962C8B-B14F-4D97-AF65-F5344CB8AC3E}">
        <p14:creationId xmlns:p14="http://schemas.microsoft.com/office/powerpoint/2010/main" val="17263155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b="1" dirty="0">
              <a:solidFill>
                <a:srgbClr val="FF0000"/>
              </a:solidFill>
              <a:latin typeface="Calibri" charset="0"/>
            </a:endParaRP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9DBEBBD8-5C44-394F-B13A-F4EDE426C1BA}" type="slidenum">
              <a:rPr lang="en-GB" sz="1200"/>
              <a:pPr eaLnBrk="1" fontAlgn="base" hangingPunct="1">
                <a:spcBef>
                  <a:spcPct val="0"/>
                </a:spcBef>
                <a:spcAft>
                  <a:spcPct val="0"/>
                </a:spcAft>
              </a:pPr>
              <a:t>15</a:t>
            </a:fld>
            <a:endParaRPr lang="en-GB" sz="1200"/>
          </a:p>
        </p:txBody>
      </p:sp>
    </p:spTree>
    <p:extLst>
      <p:ext uri="{BB962C8B-B14F-4D97-AF65-F5344CB8AC3E}">
        <p14:creationId xmlns:p14="http://schemas.microsoft.com/office/powerpoint/2010/main" val="17987230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b="1" dirty="0">
              <a:solidFill>
                <a:srgbClr val="FF0000"/>
              </a:solidFill>
              <a:latin typeface="Calibri" charset="0"/>
            </a:endParaRP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9DBEBBD8-5C44-394F-B13A-F4EDE426C1BA}" type="slidenum">
              <a:rPr lang="en-GB" sz="1200"/>
              <a:pPr eaLnBrk="1" fontAlgn="base" hangingPunct="1">
                <a:spcBef>
                  <a:spcPct val="0"/>
                </a:spcBef>
                <a:spcAft>
                  <a:spcPct val="0"/>
                </a:spcAft>
              </a:pPr>
              <a:t>16</a:t>
            </a:fld>
            <a:endParaRPr lang="en-GB" sz="1200"/>
          </a:p>
        </p:txBody>
      </p:sp>
    </p:spTree>
    <p:extLst>
      <p:ext uri="{BB962C8B-B14F-4D97-AF65-F5344CB8AC3E}">
        <p14:creationId xmlns:p14="http://schemas.microsoft.com/office/powerpoint/2010/main" val="27385758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b="1" dirty="0">
              <a:solidFill>
                <a:srgbClr val="FF0000"/>
              </a:solidFill>
              <a:latin typeface="Calibri" charset="0"/>
            </a:endParaRP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9DBEBBD8-5C44-394F-B13A-F4EDE426C1BA}" type="slidenum">
              <a:rPr lang="en-GB" sz="1200"/>
              <a:pPr eaLnBrk="1" fontAlgn="base" hangingPunct="1">
                <a:spcBef>
                  <a:spcPct val="0"/>
                </a:spcBef>
                <a:spcAft>
                  <a:spcPct val="0"/>
                </a:spcAft>
              </a:pPr>
              <a:t>17</a:t>
            </a:fld>
            <a:endParaRPr lang="en-GB" sz="1200"/>
          </a:p>
        </p:txBody>
      </p:sp>
    </p:spTree>
    <p:extLst>
      <p:ext uri="{BB962C8B-B14F-4D97-AF65-F5344CB8AC3E}">
        <p14:creationId xmlns:p14="http://schemas.microsoft.com/office/powerpoint/2010/main" val="3933176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b="1" dirty="0">
              <a:solidFill>
                <a:srgbClr val="FF0000"/>
              </a:solidFill>
              <a:latin typeface="Calibri" charset="0"/>
            </a:endParaRP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9DBEBBD8-5C44-394F-B13A-F4EDE426C1BA}" type="slidenum">
              <a:rPr lang="en-GB" sz="1200"/>
              <a:pPr eaLnBrk="1" fontAlgn="base" hangingPunct="1">
                <a:spcBef>
                  <a:spcPct val="0"/>
                </a:spcBef>
                <a:spcAft>
                  <a:spcPct val="0"/>
                </a:spcAft>
              </a:pPr>
              <a:t>18</a:t>
            </a:fld>
            <a:endParaRPr lang="en-GB" sz="1200"/>
          </a:p>
        </p:txBody>
      </p:sp>
    </p:spTree>
    <p:extLst>
      <p:ext uri="{BB962C8B-B14F-4D97-AF65-F5344CB8AC3E}">
        <p14:creationId xmlns:p14="http://schemas.microsoft.com/office/powerpoint/2010/main" val="24063273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19</a:t>
            </a:fld>
            <a:endParaRPr lang="en-GB"/>
          </a:p>
        </p:txBody>
      </p:sp>
    </p:spTree>
    <p:extLst>
      <p:ext uri="{BB962C8B-B14F-4D97-AF65-F5344CB8AC3E}">
        <p14:creationId xmlns:p14="http://schemas.microsoft.com/office/powerpoint/2010/main" val="40311036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7B5A781-2D10-4D0E-8A0A-901BEA9CB62D}" type="slidenum">
              <a:rPr lang="en-GB" altLang="en-US" smtClean="0"/>
              <a:pPr/>
              <a:t>20</a:t>
            </a:fld>
            <a:endParaRPr lang="en-GB" altLang="en-US"/>
          </a:p>
        </p:txBody>
      </p:sp>
    </p:spTree>
    <p:extLst>
      <p:ext uri="{BB962C8B-B14F-4D97-AF65-F5344CB8AC3E}">
        <p14:creationId xmlns:p14="http://schemas.microsoft.com/office/powerpoint/2010/main" val="15884613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7B5A781-2D10-4D0E-8A0A-901BEA9CB62D}" type="slidenum">
              <a:rPr lang="en-GB" altLang="en-US" smtClean="0"/>
              <a:pPr/>
              <a:t>21</a:t>
            </a:fld>
            <a:endParaRPr lang="en-GB" altLang="en-US"/>
          </a:p>
        </p:txBody>
      </p:sp>
    </p:spTree>
    <p:extLst>
      <p:ext uri="{BB962C8B-B14F-4D97-AF65-F5344CB8AC3E}">
        <p14:creationId xmlns:p14="http://schemas.microsoft.com/office/powerpoint/2010/main" val="21726817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7B5A781-2D10-4D0E-8A0A-901BEA9CB62D}" type="slidenum">
              <a:rPr lang="en-GB" altLang="en-US" smtClean="0"/>
              <a:pPr/>
              <a:t>22</a:t>
            </a:fld>
            <a:endParaRPr lang="en-GB" altLang="en-US"/>
          </a:p>
        </p:txBody>
      </p:sp>
    </p:spTree>
    <p:extLst>
      <p:ext uri="{BB962C8B-B14F-4D97-AF65-F5344CB8AC3E}">
        <p14:creationId xmlns:p14="http://schemas.microsoft.com/office/powerpoint/2010/main" val="24838691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2</a:t>
            </a:fld>
            <a:endParaRPr lang="en-GB"/>
          </a:p>
        </p:txBody>
      </p:sp>
    </p:spTree>
    <p:extLst>
      <p:ext uri="{BB962C8B-B14F-4D97-AF65-F5344CB8AC3E}">
        <p14:creationId xmlns:p14="http://schemas.microsoft.com/office/powerpoint/2010/main" val="30815839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a typeface="ＭＳ Ｐゴシック" panose="020B0600070205080204" pitchFamily="34" charset="-128"/>
            </a:endParaRPr>
          </a:p>
        </p:txBody>
      </p:sp>
      <p:sp>
        <p:nvSpPr>
          <p:cNvPr id="378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36600" indent="-282575">
              <a:defRPr>
                <a:solidFill>
                  <a:schemeClr val="tx1"/>
                </a:solidFill>
                <a:latin typeface="Arial" panose="020B0604020202020204" pitchFamily="34" charset="0"/>
                <a:ea typeface="ＭＳ Ｐゴシック" panose="020B0600070205080204" pitchFamily="34" charset="-128"/>
              </a:defRPr>
            </a:lvl2pPr>
            <a:lvl3pPr marL="1133475" indent="-225425">
              <a:defRPr>
                <a:solidFill>
                  <a:schemeClr val="tx1"/>
                </a:solidFill>
                <a:latin typeface="Arial" panose="020B0604020202020204" pitchFamily="34" charset="0"/>
                <a:ea typeface="ＭＳ Ｐゴシック" panose="020B0600070205080204" pitchFamily="34" charset="-128"/>
              </a:defRPr>
            </a:lvl3pPr>
            <a:lvl4pPr marL="1587500" indent="-225425">
              <a:defRPr>
                <a:solidFill>
                  <a:schemeClr val="tx1"/>
                </a:solidFill>
                <a:latin typeface="Arial" panose="020B0604020202020204" pitchFamily="34" charset="0"/>
                <a:ea typeface="ＭＳ Ｐゴシック" panose="020B0600070205080204" pitchFamily="34" charset="-128"/>
              </a:defRPr>
            </a:lvl4pPr>
            <a:lvl5pPr marL="2041525" indent="-225425">
              <a:defRPr>
                <a:solidFill>
                  <a:schemeClr val="tx1"/>
                </a:solidFill>
                <a:latin typeface="Arial" panose="020B0604020202020204" pitchFamily="34" charset="0"/>
                <a:ea typeface="ＭＳ Ｐゴシック" panose="020B0600070205080204" pitchFamily="34" charset="-128"/>
              </a:defRPr>
            </a:lvl5pPr>
            <a:lvl6pPr marL="2498725" indent="-2254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55925" indent="-2254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13125" indent="-2254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70325" indent="-225425"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2BC69172-4391-41B8-88DE-FB361778921F}" type="slidenum">
              <a:rPr lang="en-GB" altLang="en-US" smtClean="0"/>
              <a:pPr/>
              <a:t>23</a:t>
            </a:fld>
            <a:endParaRPr lang="en-GB" altLang="en-US"/>
          </a:p>
        </p:txBody>
      </p:sp>
    </p:spTree>
    <p:extLst>
      <p:ext uri="{BB962C8B-B14F-4D97-AF65-F5344CB8AC3E}">
        <p14:creationId xmlns:p14="http://schemas.microsoft.com/office/powerpoint/2010/main" val="40889742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pPr>
            <a:r>
              <a:rPr lang="en-GB" altLang="en-US" sz="2800" dirty="0">
                <a:ea typeface="ＭＳ Ｐゴシック" panose="020B0600070205080204" pitchFamily="34" charset="-128"/>
              </a:rPr>
              <a:t>Power is a reality:</a:t>
            </a:r>
          </a:p>
          <a:p>
            <a:pPr lvl="1">
              <a:lnSpc>
                <a:spcPct val="90000"/>
              </a:lnSpc>
            </a:pPr>
            <a:r>
              <a:rPr lang="en-GB" altLang="en-US" sz="2400" dirty="0">
                <a:ea typeface="ＭＳ Ｐゴシック" panose="020B0600070205080204" pitchFamily="34" charset="-128"/>
              </a:rPr>
              <a:t>On a dimension of benevolent to abusive</a:t>
            </a:r>
          </a:p>
          <a:p>
            <a:pPr lvl="1">
              <a:lnSpc>
                <a:spcPct val="90000"/>
              </a:lnSpc>
            </a:pPr>
            <a:r>
              <a:rPr lang="en-GB" altLang="en-US" sz="2400" dirty="0">
                <a:ea typeface="ＭＳ Ｐゴシック" panose="020B0600070205080204" pitchFamily="34" charset="-128"/>
              </a:rPr>
              <a:t>Power can be used for good or ill</a:t>
            </a:r>
          </a:p>
          <a:p>
            <a:pPr lvl="1">
              <a:lnSpc>
                <a:spcPct val="90000"/>
              </a:lnSpc>
            </a:pPr>
            <a:r>
              <a:rPr lang="en-GB" altLang="en-US" sz="2400" dirty="0">
                <a:ea typeface="ＭＳ Ｐゴシック" panose="020B0600070205080204" pitchFamily="34" charset="-128"/>
              </a:rPr>
              <a:t>Power imbalances result from social inequalities</a:t>
            </a:r>
          </a:p>
          <a:p>
            <a:pPr lvl="1">
              <a:lnSpc>
                <a:spcPct val="90000"/>
              </a:lnSpc>
              <a:buFont typeface="Arial" panose="020B0604020202020204" pitchFamily="34" charset="0"/>
              <a:buNone/>
            </a:pPr>
            <a:endParaRPr lang="en-GB" altLang="en-US" sz="2400" dirty="0">
              <a:ea typeface="ＭＳ Ｐゴシック" panose="020B0600070205080204" pitchFamily="34" charset="-128"/>
            </a:endParaRPr>
          </a:p>
          <a:p>
            <a:pPr>
              <a:lnSpc>
                <a:spcPct val="90000"/>
              </a:lnSpc>
            </a:pPr>
            <a:r>
              <a:rPr lang="en-GB" altLang="en-US" sz="2800" dirty="0">
                <a:ea typeface="ＭＳ Ｐゴシック" panose="020B0600070205080204" pitchFamily="34" charset="-128"/>
              </a:rPr>
              <a:t>Power is embedded in culture</a:t>
            </a:r>
          </a:p>
          <a:p>
            <a:pPr lvl="1">
              <a:lnSpc>
                <a:spcPct val="90000"/>
              </a:lnSpc>
            </a:pPr>
            <a:r>
              <a:rPr lang="en-GB" altLang="en-US" sz="2400" dirty="0">
                <a:ea typeface="ＭＳ Ｐゴシック" panose="020B0600070205080204" pitchFamily="34" charset="-128"/>
              </a:rPr>
              <a:t>Sexism, racism, ableism etc.</a:t>
            </a:r>
          </a:p>
          <a:p>
            <a:pPr lvl="1">
              <a:lnSpc>
                <a:spcPct val="90000"/>
              </a:lnSpc>
              <a:buFont typeface="Arial" panose="020B0604020202020204" pitchFamily="34" charset="0"/>
              <a:buNone/>
            </a:pPr>
            <a:endParaRPr lang="en-GB" altLang="en-US" sz="2400" dirty="0">
              <a:ea typeface="ＭＳ Ｐゴシック" panose="020B0600070205080204" pitchFamily="34" charset="-128"/>
            </a:endParaRPr>
          </a:p>
          <a:p>
            <a:pPr>
              <a:lnSpc>
                <a:spcPct val="90000"/>
              </a:lnSpc>
            </a:pPr>
            <a:r>
              <a:rPr lang="en-GB" altLang="en-US" sz="2800" dirty="0">
                <a:ea typeface="ＭＳ Ｐゴシック" panose="020B0600070205080204" pitchFamily="34" charset="-128"/>
              </a:rPr>
              <a:t>Power is reflected in institutions</a:t>
            </a:r>
          </a:p>
          <a:p>
            <a:pPr lvl="1">
              <a:lnSpc>
                <a:spcPct val="90000"/>
              </a:lnSpc>
            </a:pPr>
            <a:r>
              <a:rPr lang="en-GB" altLang="en-US" sz="2400" dirty="0">
                <a:ea typeface="ＭＳ Ｐゴシック" panose="020B0600070205080204" pitchFamily="34" charset="-128"/>
              </a:rPr>
              <a:t>Pay, status etc.</a:t>
            </a:r>
          </a:p>
          <a:p>
            <a:pPr lvl="1">
              <a:lnSpc>
                <a:spcPct val="90000"/>
              </a:lnSpc>
            </a:pPr>
            <a:endParaRPr lang="en-GB" altLang="en-US" sz="2400" dirty="0">
              <a:ea typeface="ＭＳ Ｐゴシック" panose="020B0600070205080204" pitchFamily="34" charset="-128"/>
            </a:endParaRPr>
          </a:p>
          <a:p>
            <a:r>
              <a:rPr lang="en-GB" altLang="en-US" sz="2800" dirty="0">
                <a:ea typeface="ＭＳ Ｐゴシック" panose="020B0600070205080204" pitchFamily="34" charset="-128"/>
              </a:rPr>
              <a:t>Trainees are one-</a:t>
            </a:r>
            <a:r>
              <a:rPr lang="en-GB" altLang="en-US" sz="2800" u="sng" dirty="0">
                <a:ea typeface="ＭＳ Ｐゴシック" panose="020B0600070205080204" pitchFamily="34" charset="-128"/>
              </a:rPr>
              <a:t>DOWN</a:t>
            </a:r>
            <a:r>
              <a:rPr lang="en-GB" altLang="en-US" sz="2800" dirty="0">
                <a:ea typeface="ＭＳ Ｐゴシック" panose="020B0600070205080204" pitchFamily="34" charset="-128"/>
              </a:rPr>
              <a:t> in many relationships</a:t>
            </a:r>
          </a:p>
          <a:p>
            <a:pPr lvl="1"/>
            <a:r>
              <a:rPr lang="en-GB" altLang="en-US" sz="2400" dirty="0">
                <a:ea typeface="ＭＳ Ｐゴシック" panose="020B0600070205080204" pitchFamily="34" charset="-128"/>
              </a:rPr>
              <a:t>programme, trainers, supervisors, managers, high-status professionals</a:t>
            </a:r>
          </a:p>
          <a:p>
            <a:pPr lvl="1">
              <a:buFont typeface="Arial" panose="020B0604020202020204" pitchFamily="34" charset="0"/>
              <a:buNone/>
            </a:pPr>
            <a:endParaRPr lang="en-GB" altLang="en-US" sz="2400" dirty="0">
              <a:ea typeface="ＭＳ Ｐゴシック" panose="020B0600070205080204" pitchFamily="34" charset="-128"/>
            </a:endParaRPr>
          </a:p>
          <a:p>
            <a:r>
              <a:rPr lang="en-GB" altLang="en-US" sz="2800" dirty="0">
                <a:ea typeface="ＭＳ Ｐゴシック" panose="020B0600070205080204" pitchFamily="34" charset="-128"/>
              </a:rPr>
              <a:t>But also sometimes in a </a:t>
            </a:r>
            <a:r>
              <a:rPr lang="en-GB" altLang="en-US" sz="2800" dirty="0" err="1">
                <a:ea typeface="ＭＳ Ｐゴシック" panose="020B0600070205080204" pitchFamily="34" charset="-128"/>
              </a:rPr>
              <a:t>one-</a:t>
            </a:r>
            <a:r>
              <a:rPr lang="en-GB" altLang="en-US" sz="2800" u="sng" dirty="0" err="1">
                <a:ea typeface="ＭＳ Ｐゴシック" panose="020B0600070205080204" pitchFamily="34" charset="-128"/>
              </a:rPr>
              <a:t>UP</a:t>
            </a:r>
            <a:r>
              <a:rPr lang="en-GB" altLang="en-US" sz="2800" dirty="0">
                <a:ea typeface="ＭＳ Ｐゴシック" panose="020B0600070205080204" pitchFamily="34" charset="-128"/>
              </a:rPr>
              <a:t> position:</a:t>
            </a:r>
          </a:p>
          <a:p>
            <a:pPr lvl="1"/>
            <a:r>
              <a:rPr lang="en-GB" altLang="en-US" sz="2400" dirty="0">
                <a:ea typeface="ＭＳ Ｐゴシック" panose="020B0600070205080204" pitchFamily="34" charset="-128"/>
              </a:rPr>
              <a:t>Clients, lower-status professionals</a:t>
            </a:r>
          </a:p>
          <a:p>
            <a:pPr lvl="1">
              <a:buFont typeface="Arial" panose="020B0604020202020204" pitchFamily="34" charset="0"/>
              <a:buNone/>
            </a:pPr>
            <a:endParaRPr lang="en-GB" altLang="en-US" sz="2400" dirty="0">
              <a:ea typeface="ＭＳ Ｐゴシック" panose="020B0600070205080204" pitchFamily="34" charset="-128"/>
            </a:endParaRPr>
          </a:p>
          <a:p>
            <a:r>
              <a:rPr lang="en-GB" altLang="en-US" sz="2800" dirty="0">
                <a:ea typeface="ＭＳ Ｐゴシック" panose="020B0600070205080204" pitchFamily="34" charset="-128"/>
              </a:rPr>
              <a:t>Managing this dichotomy is complex</a:t>
            </a:r>
            <a:endParaRPr lang="en-GB" altLang="en-US" dirty="0">
              <a:ea typeface="ＭＳ Ｐゴシック" panose="020B0600070205080204" pitchFamily="34" charset="-128"/>
            </a:endParaRPr>
          </a:p>
          <a:p>
            <a:pPr lvl="1" algn="l">
              <a:lnSpc>
                <a:spcPct val="90000"/>
              </a:lnSpc>
            </a:pPr>
            <a:endParaRPr lang="en-GB" altLang="en-US" sz="2400" dirty="0">
              <a:ea typeface="ＭＳ Ｐゴシック" panose="020B0600070205080204" pitchFamily="34" charset="-128"/>
            </a:endParaRPr>
          </a:p>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25</a:t>
            </a:fld>
            <a:endParaRPr lang="en-GB"/>
          </a:p>
        </p:txBody>
      </p:sp>
    </p:spTree>
    <p:extLst>
      <p:ext uri="{BB962C8B-B14F-4D97-AF65-F5344CB8AC3E}">
        <p14:creationId xmlns:p14="http://schemas.microsoft.com/office/powerpoint/2010/main" val="4739512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7B5A781-2D10-4D0E-8A0A-901BEA9CB62D}" type="slidenum">
              <a:rPr lang="en-GB" altLang="en-US" smtClean="0"/>
              <a:pPr/>
              <a:t>26</a:t>
            </a:fld>
            <a:endParaRPr lang="en-GB" altLang="en-US"/>
          </a:p>
        </p:txBody>
      </p:sp>
    </p:spTree>
    <p:extLst>
      <p:ext uri="{BB962C8B-B14F-4D97-AF65-F5344CB8AC3E}">
        <p14:creationId xmlns:p14="http://schemas.microsoft.com/office/powerpoint/2010/main" val="20415103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7B5A781-2D10-4D0E-8A0A-901BEA9CB62D}" type="slidenum">
              <a:rPr lang="en-GB" altLang="en-US" smtClean="0"/>
              <a:pPr/>
              <a:t>27</a:t>
            </a:fld>
            <a:endParaRPr lang="en-GB" altLang="en-US"/>
          </a:p>
        </p:txBody>
      </p:sp>
    </p:spTree>
    <p:extLst>
      <p:ext uri="{BB962C8B-B14F-4D97-AF65-F5344CB8AC3E}">
        <p14:creationId xmlns:p14="http://schemas.microsoft.com/office/powerpoint/2010/main" val="277703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7B5A781-2D10-4D0E-8A0A-901BEA9CB62D}" type="slidenum">
              <a:rPr lang="en-GB" altLang="en-US" smtClean="0"/>
              <a:pPr/>
              <a:t>28</a:t>
            </a:fld>
            <a:endParaRPr lang="en-GB" altLang="en-US"/>
          </a:p>
        </p:txBody>
      </p:sp>
    </p:spTree>
    <p:extLst>
      <p:ext uri="{BB962C8B-B14F-4D97-AF65-F5344CB8AC3E}">
        <p14:creationId xmlns:p14="http://schemas.microsoft.com/office/powerpoint/2010/main" val="13346978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7B5A781-2D10-4D0E-8A0A-901BEA9CB62D}" type="slidenum">
              <a:rPr lang="en-GB" altLang="en-US" smtClean="0"/>
              <a:pPr/>
              <a:t>29</a:t>
            </a:fld>
            <a:endParaRPr lang="en-GB" altLang="en-US"/>
          </a:p>
        </p:txBody>
      </p:sp>
    </p:spTree>
    <p:extLst>
      <p:ext uri="{BB962C8B-B14F-4D97-AF65-F5344CB8AC3E}">
        <p14:creationId xmlns:p14="http://schemas.microsoft.com/office/powerpoint/2010/main" val="24905539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7B5A781-2D10-4D0E-8A0A-901BEA9CB62D}" type="slidenum">
              <a:rPr lang="en-GB" altLang="en-US" smtClean="0"/>
              <a:pPr/>
              <a:t>30</a:t>
            </a:fld>
            <a:endParaRPr lang="en-GB" altLang="en-US"/>
          </a:p>
        </p:txBody>
      </p:sp>
    </p:spTree>
    <p:extLst>
      <p:ext uri="{BB962C8B-B14F-4D97-AF65-F5344CB8AC3E}">
        <p14:creationId xmlns:p14="http://schemas.microsoft.com/office/powerpoint/2010/main" val="42122839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
        <p:nvSpPr>
          <p:cNvPr id="23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7B5A781-2D10-4D0E-8A0A-901BEA9CB62D}" type="slidenum">
              <a:rPr lang="en-GB" altLang="en-US" smtClean="0"/>
              <a:pPr/>
              <a:t>31</a:t>
            </a:fld>
            <a:endParaRPr lang="en-GB" altLang="en-US"/>
          </a:p>
        </p:txBody>
      </p:sp>
    </p:spTree>
    <p:extLst>
      <p:ext uri="{BB962C8B-B14F-4D97-AF65-F5344CB8AC3E}">
        <p14:creationId xmlns:p14="http://schemas.microsoft.com/office/powerpoint/2010/main" val="12205988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32</a:t>
            </a:fld>
            <a:endParaRPr lang="en-GB"/>
          </a:p>
        </p:txBody>
      </p:sp>
    </p:spTree>
    <p:extLst>
      <p:ext uri="{BB962C8B-B14F-4D97-AF65-F5344CB8AC3E}">
        <p14:creationId xmlns:p14="http://schemas.microsoft.com/office/powerpoint/2010/main" val="14086504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p:cNvSpPr>
          <p:nvPr>
            <p:ph type="sldImg"/>
          </p:nvPr>
        </p:nvSpPr>
        <p:spPr bwMode="auto">
          <a:noFill/>
          <a:ln>
            <a:solidFill>
              <a:srgbClr val="000000"/>
            </a:solidFill>
            <a:miter lim="800000"/>
            <a:headEnd/>
            <a:tailEnd/>
          </a:ln>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FFFFFF"/>
                </a:solidFill>
              </a14:hiddenFill>
            </a:ext>
          </a:extLst>
        </p:spPr>
      </p:sp>
      <p:sp>
        <p:nvSpPr>
          <p:cNvPr id="25602"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b="1" dirty="0">
              <a:solidFill>
                <a:srgbClr val="FF0000"/>
              </a:solidFill>
              <a:latin typeface="Calibri" charset="0"/>
            </a:endParaRPr>
          </a:p>
        </p:txBody>
      </p:sp>
      <p:sp>
        <p:nvSpPr>
          <p:cNvPr id="25603"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fontAlgn="base" hangingPunct="1">
              <a:spcBef>
                <a:spcPct val="0"/>
              </a:spcBef>
              <a:spcAft>
                <a:spcPct val="0"/>
              </a:spcAft>
            </a:pPr>
            <a:fld id="{9DBEBBD8-5C44-394F-B13A-F4EDE426C1BA}" type="slidenum">
              <a:rPr lang="en-GB" sz="1200"/>
              <a:pPr eaLnBrk="1" fontAlgn="base" hangingPunct="1">
                <a:spcBef>
                  <a:spcPct val="0"/>
                </a:spcBef>
                <a:spcAft>
                  <a:spcPct val="0"/>
                </a:spcAft>
              </a:pPr>
              <a:t>33</a:t>
            </a:fld>
            <a:endParaRPr lang="en-GB" sz="1200"/>
          </a:p>
        </p:txBody>
      </p:sp>
    </p:spTree>
    <p:extLst>
      <p:ext uri="{BB962C8B-B14F-4D97-AF65-F5344CB8AC3E}">
        <p14:creationId xmlns:p14="http://schemas.microsoft.com/office/powerpoint/2010/main" val="152833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3</a:t>
            </a:fld>
            <a:endParaRPr lang="en-GB"/>
          </a:p>
        </p:txBody>
      </p:sp>
    </p:spTree>
    <p:extLst>
      <p:ext uri="{BB962C8B-B14F-4D97-AF65-F5344CB8AC3E}">
        <p14:creationId xmlns:p14="http://schemas.microsoft.com/office/powerpoint/2010/main" val="10571596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34</a:t>
            </a:fld>
            <a:endParaRPr lang="en-GB"/>
          </a:p>
        </p:txBody>
      </p:sp>
    </p:spTree>
    <p:extLst>
      <p:ext uri="{BB962C8B-B14F-4D97-AF65-F5344CB8AC3E}">
        <p14:creationId xmlns:p14="http://schemas.microsoft.com/office/powerpoint/2010/main" val="36748887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35</a:t>
            </a:fld>
            <a:endParaRPr lang="en-GB"/>
          </a:p>
        </p:txBody>
      </p:sp>
    </p:spTree>
    <p:extLst>
      <p:ext uri="{BB962C8B-B14F-4D97-AF65-F5344CB8AC3E}">
        <p14:creationId xmlns:p14="http://schemas.microsoft.com/office/powerpoint/2010/main" val="39269083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36</a:t>
            </a:fld>
            <a:endParaRPr lang="en-GB"/>
          </a:p>
        </p:txBody>
      </p:sp>
    </p:spTree>
    <p:extLst>
      <p:ext uri="{BB962C8B-B14F-4D97-AF65-F5344CB8AC3E}">
        <p14:creationId xmlns:p14="http://schemas.microsoft.com/office/powerpoint/2010/main" val="30706807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37</a:t>
            </a:fld>
            <a:endParaRPr lang="en-GB"/>
          </a:p>
        </p:txBody>
      </p:sp>
    </p:spTree>
    <p:extLst>
      <p:ext uri="{BB962C8B-B14F-4D97-AF65-F5344CB8AC3E}">
        <p14:creationId xmlns:p14="http://schemas.microsoft.com/office/powerpoint/2010/main" val="12438892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5</a:t>
            </a:fld>
            <a:endParaRPr lang="en-GB"/>
          </a:p>
        </p:txBody>
      </p:sp>
    </p:spTree>
    <p:extLst>
      <p:ext uri="{BB962C8B-B14F-4D97-AF65-F5344CB8AC3E}">
        <p14:creationId xmlns:p14="http://schemas.microsoft.com/office/powerpoint/2010/main" val="7058819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7</a:t>
            </a:fld>
            <a:endParaRPr lang="en-GB"/>
          </a:p>
        </p:txBody>
      </p:sp>
    </p:spTree>
    <p:extLst>
      <p:ext uri="{BB962C8B-B14F-4D97-AF65-F5344CB8AC3E}">
        <p14:creationId xmlns:p14="http://schemas.microsoft.com/office/powerpoint/2010/main" val="3958056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needs to be focused on – but there are many barriers to communicating</a:t>
            </a:r>
            <a:r>
              <a:rPr lang="en-GB" baseline="0" dirty="0"/>
              <a:t> – with one another and with clients</a:t>
            </a:r>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8</a:t>
            </a:fld>
            <a:endParaRPr lang="en-GB"/>
          </a:p>
        </p:txBody>
      </p:sp>
    </p:spTree>
    <p:extLst>
      <p:ext uri="{BB962C8B-B14F-4D97-AF65-F5344CB8AC3E}">
        <p14:creationId xmlns:p14="http://schemas.microsoft.com/office/powerpoint/2010/main" val="14103894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Highlight especially relevant ones -</a:t>
            </a:r>
          </a:p>
        </p:txBody>
      </p:sp>
      <p:sp>
        <p:nvSpPr>
          <p:cNvPr id="4" name="Slide Number Placeholder 3"/>
          <p:cNvSpPr>
            <a:spLocks noGrp="1"/>
          </p:cNvSpPr>
          <p:nvPr>
            <p:ph type="sldNum" sz="quarter" idx="10"/>
          </p:nvPr>
        </p:nvSpPr>
        <p:spPr/>
        <p:txBody>
          <a:bodyPr/>
          <a:lstStyle/>
          <a:p>
            <a:fld id="{09F6966D-197F-41DA-8C73-2510E205B13D}" type="slidenum">
              <a:rPr lang="en-GB" smtClean="0"/>
              <a:t>9</a:t>
            </a:fld>
            <a:endParaRPr lang="en-GB"/>
          </a:p>
        </p:txBody>
      </p:sp>
    </p:spTree>
    <p:extLst>
      <p:ext uri="{BB962C8B-B14F-4D97-AF65-F5344CB8AC3E}">
        <p14:creationId xmlns:p14="http://schemas.microsoft.com/office/powerpoint/2010/main" val="33160250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9F6966D-197F-41DA-8C73-2510E205B13D}" type="slidenum">
              <a:rPr lang="en-GB" smtClean="0"/>
              <a:t>11</a:t>
            </a:fld>
            <a:endParaRPr lang="en-GB"/>
          </a:p>
        </p:txBody>
      </p:sp>
    </p:spTree>
    <p:extLst>
      <p:ext uri="{BB962C8B-B14F-4D97-AF65-F5344CB8AC3E}">
        <p14:creationId xmlns:p14="http://schemas.microsoft.com/office/powerpoint/2010/main" val="40162434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Times</a:t>
            </a:r>
            <a:r>
              <a:rPr lang="en-GB" baseline="0" dirty="0"/>
              <a:t> are changing and there is now focused structure to support the work</a:t>
            </a:r>
          </a:p>
          <a:p>
            <a:endParaRPr lang="en-GB" baseline="0" dirty="0"/>
          </a:p>
          <a:p>
            <a:r>
              <a:rPr lang="en-GB" baseline="0" dirty="0"/>
              <a:t>Barriers to discussions in general around difference? E.g., sexuality, disability, etc. </a:t>
            </a:r>
            <a:endParaRPr lang="en-GB" dirty="0"/>
          </a:p>
        </p:txBody>
      </p:sp>
      <p:sp>
        <p:nvSpPr>
          <p:cNvPr id="4" name="Slide Number Placeholder 3"/>
          <p:cNvSpPr>
            <a:spLocks noGrp="1"/>
          </p:cNvSpPr>
          <p:nvPr>
            <p:ph type="sldNum" sz="quarter" idx="10"/>
          </p:nvPr>
        </p:nvSpPr>
        <p:spPr/>
        <p:txBody>
          <a:bodyPr/>
          <a:lstStyle/>
          <a:p>
            <a:fld id="{3E8C68AB-FADE-45CD-A9AD-B34986E835AA}" type="slidenum">
              <a:rPr lang="en-GB" smtClean="0"/>
              <a:t>12</a:t>
            </a:fld>
            <a:endParaRPr lang="en-GB"/>
          </a:p>
        </p:txBody>
      </p:sp>
    </p:spTree>
    <p:extLst>
      <p:ext uri="{BB962C8B-B14F-4D97-AF65-F5344CB8AC3E}">
        <p14:creationId xmlns:p14="http://schemas.microsoft.com/office/powerpoint/2010/main" val="15703683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4BD273F-8C83-4782-9524-E3D72514D45C}" type="datetimeFigureOut">
              <a:rPr lang="en-GB" smtClean="0"/>
              <a:t>13/12/2022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32276579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BD273F-8C83-4782-9524-E3D72514D45C}" type="datetimeFigureOut">
              <a:rPr lang="en-GB" smtClean="0"/>
              <a:t>13/12/2022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28180346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BD273F-8C83-4782-9524-E3D72514D45C}" type="datetimeFigureOut">
              <a:rPr lang="en-GB" smtClean="0"/>
              <a:t>13/12/2022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CF9A8E-999E-43BB-87CB-01B6E9C7C1CF}" type="slidenum">
              <a:rPr lang="en-GB" smtClean="0"/>
              <a:t>‹#›</a:t>
            </a:fld>
            <a:endParaRPr lang="en-GB"/>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5007644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BD273F-8C83-4782-9524-E3D72514D45C}" type="datetimeFigureOut">
              <a:rPr lang="en-GB" smtClean="0"/>
              <a:t>13/12/2022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25260781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BD273F-8C83-4782-9524-E3D72514D45C}" type="datetimeFigureOut">
              <a:rPr lang="en-GB" smtClean="0"/>
              <a:t>13/12/2022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CF9A8E-999E-43BB-87CB-01B6E9C7C1CF}" type="slidenum">
              <a:rPr lang="en-GB" smtClean="0"/>
              <a:t>‹#›</a:t>
            </a:fld>
            <a:endParaRPr lang="en-GB"/>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8426032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BD273F-8C83-4782-9524-E3D72514D45C}" type="datetimeFigureOut">
              <a:rPr lang="en-GB" smtClean="0"/>
              <a:t>13/12/2022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42512272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BD273F-8C83-4782-9524-E3D72514D45C}" type="datetimeFigureOut">
              <a:rPr lang="en-GB" smtClean="0"/>
              <a:t>13/12/2022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39651821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BD273F-8C83-4782-9524-E3D72514D45C}" type="datetimeFigureOut">
              <a:rPr lang="en-GB" smtClean="0"/>
              <a:t>13/12/2022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12884147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BD273F-8C83-4782-9524-E3D72514D45C}" type="datetimeFigureOut">
              <a:rPr lang="en-GB" smtClean="0"/>
              <a:t>13/12/2022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37272820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4BD273F-8C83-4782-9524-E3D72514D45C}" type="datetimeFigureOut">
              <a:rPr lang="en-GB" smtClean="0"/>
              <a:t>13/12/2022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32455919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4BD273F-8C83-4782-9524-E3D72514D45C}" type="datetimeFigureOut">
              <a:rPr lang="en-GB" smtClean="0"/>
              <a:t>13/12/2022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33021876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4BD273F-8C83-4782-9524-E3D72514D45C}" type="datetimeFigureOut">
              <a:rPr lang="en-GB" smtClean="0"/>
              <a:t>13/12/2022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682232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4BD273F-8C83-4782-9524-E3D72514D45C}" type="datetimeFigureOut">
              <a:rPr lang="en-GB" smtClean="0"/>
              <a:t>13/12/2022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3853121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4BD273F-8C83-4782-9524-E3D72514D45C}" type="datetimeFigureOut">
              <a:rPr lang="en-GB" smtClean="0"/>
              <a:t>13/12/2022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154043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4BD273F-8C83-4782-9524-E3D72514D45C}" type="datetimeFigureOut">
              <a:rPr lang="en-GB" smtClean="0"/>
              <a:t>13/12/2022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20398307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4BD273F-8C83-4782-9524-E3D72514D45C}" type="datetimeFigureOut">
              <a:rPr lang="en-GB" smtClean="0"/>
              <a:t>13/12/2022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32CF9A8E-999E-43BB-87CB-01B6E9C7C1CF}" type="slidenum">
              <a:rPr lang="en-GB" smtClean="0"/>
              <a:t>‹#›</a:t>
            </a:fld>
            <a:endParaRPr lang="en-GB"/>
          </a:p>
        </p:txBody>
      </p:sp>
    </p:spTree>
    <p:extLst>
      <p:ext uri="{BB962C8B-B14F-4D97-AF65-F5344CB8AC3E}">
        <p14:creationId xmlns:p14="http://schemas.microsoft.com/office/powerpoint/2010/main" val="34857888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4BD273F-8C83-4782-9524-E3D72514D45C}" type="datetimeFigureOut">
              <a:rPr lang="en-GB" smtClean="0"/>
              <a:t>13/12/2022</a:t>
            </a:fld>
            <a:endParaRPr lang="en-GB"/>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32CF9A8E-999E-43BB-87CB-01B6E9C7C1CF}" type="slidenum">
              <a:rPr lang="en-GB" smtClean="0"/>
              <a:t>‹#›</a:t>
            </a:fld>
            <a:endParaRPr lang="en-GB"/>
          </a:p>
        </p:txBody>
      </p:sp>
    </p:spTree>
    <p:extLst>
      <p:ext uri="{BB962C8B-B14F-4D97-AF65-F5344CB8AC3E}">
        <p14:creationId xmlns:p14="http://schemas.microsoft.com/office/powerpoint/2010/main" val="536376283"/>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 id="2147483778" r:id="rId12"/>
    <p:sldLayoutId id="2147483779" r:id="rId13"/>
    <p:sldLayoutId id="2147483780" r:id="rId14"/>
    <p:sldLayoutId id="2147483781" r:id="rId15"/>
    <p:sldLayoutId id="214748378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hyperlink" Target="about:blank"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hyperlink" Target="about:blank"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765994" y="0"/>
            <a:ext cx="5835206" cy="5241242"/>
          </a:xfrm>
        </p:spPr>
        <p:txBody>
          <a:bodyPr vert="horz" lIns="91440" tIns="45720" rIns="91440" bIns="45720" rtlCol="0">
            <a:normAutofit/>
          </a:bodyPr>
          <a:lstStyle/>
          <a:p>
            <a:pPr algn="l"/>
            <a:r>
              <a:rPr lang="en-US" sz="4400" dirty="0"/>
              <a:t>FACILITATING AWARENESS AND UNDERSTANDING OF DIVERSITY AND INCLUSION IN DCLINPSY TEACHING SESSIONS</a:t>
            </a:r>
          </a:p>
        </p:txBody>
      </p:sp>
      <p:sp>
        <p:nvSpPr>
          <p:cNvPr id="3" name="Subtitle 2"/>
          <p:cNvSpPr>
            <a:spLocks noGrp="1"/>
          </p:cNvSpPr>
          <p:nvPr>
            <p:ph type="subTitle" idx="1"/>
          </p:nvPr>
        </p:nvSpPr>
        <p:spPr>
          <a:xfrm>
            <a:off x="3765994" y="5461686"/>
            <a:ext cx="5118514" cy="1396314"/>
          </a:xfrm>
        </p:spPr>
        <p:txBody>
          <a:bodyPr vert="horz" lIns="91440" tIns="45720" rIns="91440" bIns="45720" rtlCol="0">
            <a:normAutofit/>
          </a:bodyPr>
          <a:lstStyle/>
          <a:p>
            <a:pPr algn="l">
              <a:lnSpc>
                <a:spcPct val="90000"/>
              </a:lnSpc>
            </a:pPr>
            <a:r>
              <a:rPr lang="en-US" sz="2000" b="1" dirty="0"/>
              <a:t>Dr </a:t>
            </a:r>
            <a:r>
              <a:rPr lang="en-US" sz="2000" b="1" dirty="0" err="1"/>
              <a:t>Fatoumata</a:t>
            </a:r>
            <a:r>
              <a:rPr lang="en-US" sz="2000" b="1" dirty="0"/>
              <a:t> </a:t>
            </a:r>
            <a:r>
              <a:rPr lang="en-US" sz="2000" b="1" dirty="0" err="1"/>
              <a:t>Jatta</a:t>
            </a:r>
            <a:r>
              <a:rPr lang="en-US" sz="2000" b="1" dirty="0"/>
              <a:t> &amp; Dr Jeremy Oliver</a:t>
            </a:r>
          </a:p>
          <a:p>
            <a:pPr algn="l">
              <a:lnSpc>
                <a:spcPct val="90000"/>
              </a:lnSpc>
            </a:pPr>
            <a:r>
              <a:rPr lang="en-US" sz="2000" b="1" dirty="0"/>
              <a:t>14 December 2022</a:t>
            </a:r>
          </a:p>
        </p:txBody>
      </p:sp>
      <p:pic>
        <p:nvPicPr>
          <p:cNvPr id="5" name="Picture 4" descr="A group of people posing for a photo&#10;&#10;Description automatically generated">
            <a:extLst>
              <a:ext uri="{FF2B5EF4-FFF2-40B4-BE49-F238E27FC236}">
                <a16:creationId xmlns:a16="http://schemas.microsoft.com/office/drawing/2014/main" id="{7981E9EC-CC5E-4C75-854C-66E6D565C1F3}"/>
              </a:ext>
            </a:extLst>
          </p:cNvPr>
          <p:cNvPicPr>
            <a:picLocks noChangeAspect="1"/>
          </p:cNvPicPr>
          <p:nvPr/>
        </p:nvPicPr>
        <p:blipFill rotWithShape="1">
          <a:blip r:embed="rId3"/>
          <a:srcRect r="13964" b="-1"/>
          <a:stretch/>
        </p:blipFill>
        <p:spPr>
          <a:xfrm>
            <a:off x="1096704" y="627816"/>
            <a:ext cx="2251862" cy="2582933"/>
          </a:xfrm>
          <a:prstGeom prst="rect">
            <a:avLst/>
          </a:prstGeom>
        </p:spPr>
      </p:pic>
      <p:pic>
        <p:nvPicPr>
          <p:cNvPr id="6" name="Content Placeholder 5">
            <a:extLst>
              <a:ext uri="{FF2B5EF4-FFF2-40B4-BE49-F238E27FC236}">
                <a16:creationId xmlns:a16="http://schemas.microsoft.com/office/drawing/2014/main" id="{80F0CDF9-0CC4-4AB8-A3BA-1F659A4F76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6704" y="3210749"/>
            <a:ext cx="2257681" cy="2030493"/>
          </a:xfrm>
          <a:prstGeom prst="rect">
            <a:avLst/>
          </a:prstGeom>
        </p:spPr>
      </p:pic>
    </p:spTree>
    <p:extLst>
      <p:ext uri="{BB962C8B-B14F-4D97-AF65-F5344CB8AC3E}">
        <p14:creationId xmlns:p14="http://schemas.microsoft.com/office/powerpoint/2010/main" val="24785490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303175"/>
            <a:ext cx="5165527" cy="1320800"/>
          </a:xfrm>
        </p:spPr>
        <p:txBody>
          <a:bodyPr/>
          <a:lstStyle/>
          <a:p>
            <a:pPr algn="ctr"/>
            <a:r>
              <a:rPr lang="en-GB" b="1" dirty="0"/>
              <a:t>Cultural competencies </a:t>
            </a:r>
          </a:p>
        </p:txBody>
      </p:sp>
      <p:sp>
        <p:nvSpPr>
          <p:cNvPr id="3" name="Content Placeholder 2"/>
          <p:cNvSpPr>
            <a:spLocks noGrp="1"/>
          </p:cNvSpPr>
          <p:nvPr>
            <p:ph idx="1"/>
          </p:nvPr>
        </p:nvSpPr>
        <p:spPr>
          <a:xfrm>
            <a:off x="677334" y="1270000"/>
            <a:ext cx="8596668" cy="5160838"/>
          </a:xfrm>
        </p:spPr>
        <p:txBody>
          <a:bodyPr>
            <a:normAutofit fontScale="92500" lnSpcReduction="10000"/>
          </a:bodyPr>
          <a:lstStyle/>
          <a:p>
            <a:pPr marL="342900" lvl="0" indent="-342900">
              <a:buFont typeface="+mj-lt"/>
              <a:buAutoNum type="arabicPeriod" startAt="10"/>
            </a:pPr>
            <a:r>
              <a:rPr lang="en-US" sz="1600" dirty="0">
                <a:latin typeface="Corbel" panose="020B0503020204020204" pitchFamily="34" charset="0"/>
              </a:rPr>
              <a:t>Knowledgeable about potential barriers that may impact on the accessibility and perceived usefulness of mental health services for diverse clients. </a:t>
            </a:r>
            <a:endParaRPr lang="en-GB" sz="1600" dirty="0">
              <a:latin typeface="Corbel" panose="020B0503020204020204" pitchFamily="34" charset="0"/>
            </a:endParaRPr>
          </a:p>
          <a:p>
            <a:pPr marL="342900" indent="-342900">
              <a:buFont typeface="+mj-lt"/>
              <a:buAutoNum type="arabicPeriod" startAt="10"/>
            </a:pPr>
            <a:r>
              <a:rPr lang="en-US" sz="1600" dirty="0">
                <a:latin typeface="Corbel" panose="020B0503020204020204" pitchFamily="34" charset="0"/>
              </a:rPr>
              <a:t>To have knowledge of professional guidance and policies relevant to working with difference and diversity.</a:t>
            </a:r>
            <a:endParaRPr lang="en-GB" sz="1600" dirty="0">
              <a:latin typeface="Corbel" panose="020B0503020204020204" pitchFamily="34" charset="0"/>
            </a:endParaRPr>
          </a:p>
          <a:p>
            <a:pPr marL="342900" lvl="0" indent="-342900">
              <a:buFont typeface="+mj-lt"/>
              <a:buAutoNum type="arabicPeriod" startAt="10"/>
            </a:pPr>
            <a:r>
              <a:rPr lang="en-US" sz="1600" dirty="0">
                <a:latin typeface="Corbel" panose="020B0503020204020204" pitchFamily="34" charset="0"/>
              </a:rPr>
              <a:t>An ability to conduct assessments, develop formulations and carry out interventions in a manner that is not prejudiced.</a:t>
            </a:r>
            <a:endParaRPr lang="en-GB" sz="1600" dirty="0">
              <a:latin typeface="Corbel" panose="020B0503020204020204" pitchFamily="34" charset="0"/>
            </a:endParaRPr>
          </a:p>
          <a:p>
            <a:pPr marL="342900" lvl="0" indent="-342900">
              <a:buFont typeface="+mj-lt"/>
              <a:buAutoNum type="arabicPeriod" startAt="10"/>
            </a:pPr>
            <a:r>
              <a:rPr lang="en-US" sz="1600" dirty="0">
                <a:latin typeface="Corbel" panose="020B0503020204020204" pitchFamily="34" charset="0"/>
              </a:rPr>
              <a:t>Where social and cultural difference impacts on accessibility of interventions, an ability to make appropriate adjustments to the therapy, with the aim of </a:t>
            </a:r>
            <a:r>
              <a:rPr lang="en-US" sz="1600" dirty="0" err="1">
                <a:latin typeface="Corbel" panose="020B0503020204020204" pitchFamily="34" charset="0"/>
              </a:rPr>
              <a:t>maximising</a:t>
            </a:r>
            <a:r>
              <a:rPr lang="en-US" sz="1600" dirty="0">
                <a:latin typeface="Corbel" panose="020B0503020204020204" pitchFamily="34" charset="0"/>
              </a:rPr>
              <a:t> its potential benefit to the client.  </a:t>
            </a:r>
            <a:endParaRPr lang="en-GB" sz="1600" dirty="0">
              <a:latin typeface="Corbel" panose="020B0503020204020204" pitchFamily="34" charset="0"/>
            </a:endParaRPr>
          </a:p>
          <a:p>
            <a:pPr marL="342900" lvl="0" indent="-342900">
              <a:buFont typeface="+mj-lt"/>
              <a:buAutoNum type="arabicPeriod" startAt="10"/>
            </a:pPr>
            <a:r>
              <a:rPr lang="en-US" sz="1600" dirty="0">
                <a:latin typeface="Corbel" panose="020B0503020204020204" pitchFamily="34" charset="0"/>
              </a:rPr>
              <a:t>Ability to follow best practice when working with interpreters, to identify potential difficulties, and to review the work undertaken. </a:t>
            </a:r>
            <a:endParaRPr lang="en-GB" sz="1600" dirty="0">
              <a:latin typeface="Corbel" panose="020B0503020204020204" pitchFamily="34" charset="0"/>
            </a:endParaRPr>
          </a:p>
          <a:p>
            <a:pPr marL="342900" lvl="0" indent="-342900">
              <a:buFont typeface="+mj-lt"/>
              <a:buAutoNum type="arabicPeriod" startAt="10"/>
            </a:pPr>
            <a:r>
              <a:rPr lang="en-US" sz="1600" b="1" dirty="0">
                <a:latin typeface="Corbel" panose="020B0503020204020204" pitchFamily="34" charset="0"/>
              </a:rPr>
              <a:t>Ability to develop formulations which incorporate the person’s cultural identity and values, and understanding of the way in which the intersections of the client’s, supervisor’s and trainee’s cultural values shape the development of the formulation. </a:t>
            </a:r>
            <a:endParaRPr lang="en-GB" sz="1600" b="1" dirty="0">
              <a:latin typeface="Corbel" panose="020B0503020204020204" pitchFamily="34" charset="0"/>
            </a:endParaRPr>
          </a:p>
          <a:p>
            <a:pPr marL="342900" lvl="0" indent="-342900">
              <a:buFont typeface="+mj-lt"/>
              <a:buAutoNum type="arabicPeriod" startAt="10"/>
            </a:pPr>
            <a:r>
              <a:rPr lang="en-US" sz="1600" b="1" dirty="0">
                <a:latin typeface="Corbel" panose="020B0503020204020204" pitchFamily="34" charset="0"/>
              </a:rPr>
              <a:t>An ability to </a:t>
            </a:r>
            <a:r>
              <a:rPr lang="en-GB" sz="1600" b="1" dirty="0">
                <a:latin typeface="Corbel" panose="020B0503020204020204" pitchFamily="34" charset="0"/>
              </a:rPr>
              <a:t>reflect on the ways in which one’s own and client's contexts may influence what goes on in clinical practice and the wider service and professional context, and vice versa. </a:t>
            </a:r>
          </a:p>
          <a:p>
            <a:pPr marL="342900" lvl="0" indent="-342900">
              <a:buFont typeface="+mj-lt"/>
              <a:buAutoNum type="arabicPeriod" startAt="10"/>
            </a:pPr>
            <a:r>
              <a:rPr lang="en-GB" sz="1600" b="1" dirty="0">
                <a:latin typeface="Corbel" panose="020B0503020204020204" pitchFamily="34" charset="0"/>
              </a:rPr>
              <a:t>An ability to consider issues of difference (e.g. race, culture, religion, gender, sexuality, disability, age </a:t>
            </a:r>
            <a:r>
              <a:rPr lang="en-GB" sz="1600" b="1" dirty="0" err="1">
                <a:latin typeface="Corbel" panose="020B0503020204020204" pitchFamily="34" charset="0"/>
              </a:rPr>
              <a:t>etc</a:t>
            </a:r>
            <a:r>
              <a:rPr lang="en-GB" sz="1600" b="1" dirty="0">
                <a:latin typeface="Corbel" panose="020B0503020204020204" pitchFamily="34" charset="0"/>
              </a:rPr>
              <a:t>) as a routine part of discussion in supervision. </a:t>
            </a:r>
            <a:r>
              <a:rPr lang="en-US" sz="1600" b="1" dirty="0">
                <a:latin typeface="Corbel" panose="020B0503020204020204" pitchFamily="34" charset="0"/>
              </a:rPr>
              <a:t>​</a:t>
            </a:r>
            <a:endParaRPr lang="en-GB" sz="1600" b="1" dirty="0">
              <a:latin typeface="Corbel" panose="020B0503020204020204" pitchFamily="34" charset="0"/>
            </a:endParaRPr>
          </a:p>
          <a:p>
            <a:pPr marL="342900" lvl="0" indent="-342900">
              <a:buFont typeface="+mj-lt"/>
              <a:buAutoNum type="arabicPeriod" startAt="10"/>
            </a:pPr>
            <a:r>
              <a:rPr lang="en-GB" sz="1600" b="1" dirty="0">
                <a:latin typeface="Corbel" panose="020B0503020204020204" pitchFamily="34" charset="0"/>
              </a:rPr>
              <a:t>A willingness to take an anti-racists stance in professional and client relationships and at an organisational level.</a:t>
            </a:r>
          </a:p>
          <a:p>
            <a:endParaRPr lang="en-GB" dirty="0"/>
          </a:p>
        </p:txBody>
      </p:sp>
    </p:spTree>
    <p:extLst>
      <p:ext uri="{BB962C8B-B14F-4D97-AF65-F5344CB8AC3E}">
        <p14:creationId xmlns:p14="http://schemas.microsoft.com/office/powerpoint/2010/main" val="39358118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668EA-6AE4-4B7F-896E-DFC982D059C4}"/>
              </a:ext>
            </a:extLst>
          </p:cNvPr>
          <p:cNvSpPr>
            <a:spLocks noGrp="1"/>
          </p:cNvSpPr>
          <p:nvPr>
            <p:ph type="title"/>
          </p:nvPr>
        </p:nvSpPr>
        <p:spPr>
          <a:xfrm>
            <a:off x="951115" y="1654463"/>
            <a:ext cx="8691648" cy="3549074"/>
          </a:xfrm>
        </p:spPr>
        <p:txBody>
          <a:bodyPr>
            <a:normAutofit/>
          </a:bodyPr>
          <a:lstStyle/>
          <a:p>
            <a:r>
              <a:rPr lang="en-GB" dirty="0"/>
              <a:t>TOPIC 1:  Barriers to communication</a:t>
            </a:r>
            <a:br>
              <a:rPr lang="en-US" dirty="0"/>
            </a:br>
            <a:br>
              <a:rPr lang="en-US" dirty="0"/>
            </a:br>
            <a:endParaRPr lang="en-GB" dirty="0">
              <a:solidFill>
                <a:srgbClr val="FF0000"/>
              </a:solidFill>
            </a:endParaRPr>
          </a:p>
        </p:txBody>
      </p:sp>
    </p:spTree>
    <p:extLst>
      <p:ext uri="{BB962C8B-B14F-4D97-AF65-F5344CB8AC3E}">
        <p14:creationId xmlns:p14="http://schemas.microsoft.com/office/powerpoint/2010/main" val="41188614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300968" y="721530"/>
            <a:ext cx="7809714" cy="1320800"/>
          </a:xfrm>
        </p:spPr>
        <p:txBody>
          <a:bodyPr>
            <a:normAutofit/>
          </a:bodyPr>
          <a:lstStyle/>
          <a:p>
            <a:pPr>
              <a:lnSpc>
                <a:spcPct val="90000"/>
              </a:lnSpc>
            </a:pPr>
            <a:r>
              <a:rPr lang="en-GB" sz="3100" dirty="0"/>
              <a:t>Barriers to communication</a:t>
            </a:r>
            <a:endParaRPr lang="en-GB" sz="3100" b="1" dirty="0"/>
          </a:p>
        </p:txBody>
      </p:sp>
      <p:sp>
        <p:nvSpPr>
          <p:cNvPr id="5" name="Content Placeholder 2"/>
          <p:cNvSpPr>
            <a:spLocks noGrp="1"/>
          </p:cNvSpPr>
          <p:nvPr>
            <p:ph idx="1"/>
          </p:nvPr>
        </p:nvSpPr>
        <p:spPr>
          <a:xfrm>
            <a:off x="4300968" y="1498633"/>
            <a:ext cx="6199884" cy="3880773"/>
          </a:xfrm>
        </p:spPr>
        <p:txBody>
          <a:bodyPr>
            <a:noAutofit/>
          </a:bodyPr>
          <a:lstStyle/>
          <a:p>
            <a:pPr>
              <a:lnSpc>
                <a:spcPct val="90000"/>
              </a:lnSpc>
            </a:pPr>
            <a:r>
              <a:rPr lang="en-GB" sz="1600" dirty="0"/>
              <a:t>Fear of getting it wrong</a:t>
            </a:r>
          </a:p>
          <a:p>
            <a:pPr>
              <a:lnSpc>
                <a:spcPct val="90000"/>
              </a:lnSpc>
            </a:pPr>
            <a:r>
              <a:rPr lang="en-GB" sz="1600" dirty="0"/>
              <a:t>Impression management – political correctness</a:t>
            </a:r>
          </a:p>
          <a:p>
            <a:pPr>
              <a:lnSpc>
                <a:spcPct val="90000"/>
              </a:lnSpc>
            </a:pPr>
            <a:r>
              <a:rPr lang="en-GB" sz="1600" dirty="0"/>
              <a:t>Fear of appearing racist</a:t>
            </a:r>
          </a:p>
          <a:p>
            <a:pPr>
              <a:lnSpc>
                <a:spcPct val="90000"/>
              </a:lnSpc>
            </a:pPr>
            <a:r>
              <a:rPr lang="en-GB" sz="1600" dirty="0"/>
              <a:t>Denial </a:t>
            </a:r>
          </a:p>
          <a:p>
            <a:pPr>
              <a:lnSpc>
                <a:spcPct val="90000"/>
              </a:lnSpc>
            </a:pPr>
            <a:r>
              <a:rPr lang="en-GB" sz="1600" dirty="0"/>
              <a:t>Defensiveness, anxiety, anger, helplessness, blame</a:t>
            </a:r>
          </a:p>
          <a:p>
            <a:pPr>
              <a:lnSpc>
                <a:spcPct val="90000"/>
              </a:lnSpc>
            </a:pPr>
            <a:r>
              <a:rPr lang="en-GB" sz="1600" dirty="0"/>
              <a:t>Minimising the topic</a:t>
            </a:r>
          </a:p>
          <a:p>
            <a:pPr>
              <a:lnSpc>
                <a:spcPct val="90000"/>
              </a:lnSpc>
            </a:pPr>
            <a:r>
              <a:rPr lang="en-GB" sz="1600" dirty="0"/>
              <a:t>Guilt - fear of realising our racism / racial prejudice</a:t>
            </a:r>
          </a:p>
          <a:p>
            <a:pPr>
              <a:lnSpc>
                <a:spcPct val="90000"/>
              </a:lnSpc>
            </a:pPr>
            <a:r>
              <a:rPr lang="en-GB" sz="1600" dirty="0"/>
              <a:t>Feeling insulted, offended, accused</a:t>
            </a:r>
          </a:p>
          <a:p>
            <a:pPr>
              <a:lnSpc>
                <a:spcPct val="90000"/>
              </a:lnSpc>
            </a:pPr>
            <a:r>
              <a:rPr lang="en-GB" sz="1600" dirty="0"/>
              <a:t>Feeling misunderstood, invalidated</a:t>
            </a:r>
          </a:p>
          <a:p>
            <a:pPr>
              <a:lnSpc>
                <a:spcPct val="90000"/>
              </a:lnSpc>
            </a:pPr>
            <a:r>
              <a:rPr lang="en-GB" sz="1600" dirty="0"/>
              <a:t>Fear of confronting White Privilege</a:t>
            </a:r>
          </a:p>
          <a:p>
            <a:pPr>
              <a:lnSpc>
                <a:spcPct val="90000"/>
              </a:lnSpc>
            </a:pPr>
            <a:r>
              <a:rPr lang="en-GB" sz="1600" dirty="0"/>
              <a:t>Not wanting to acknowledge pain suffered by minoritised groups</a:t>
            </a:r>
          </a:p>
          <a:p>
            <a:pPr>
              <a:lnSpc>
                <a:spcPct val="90000"/>
              </a:lnSpc>
            </a:pPr>
            <a:r>
              <a:rPr lang="en-GB" sz="1600" dirty="0"/>
              <a:t>Fear of taking responsibility to end inequality</a:t>
            </a:r>
          </a:p>
          <a:p>
            <a:pPr marL="457200" lvl="1" indent="0">
              <a:lnSpc>
                <a:spcPct val="90000"/>
              </a:lnSpc>
              <a:buNone/>
            </a:pPr>
            <a:endParaRPr lang="en-GB" dirty="0"/>
          </a:p>
        </p:txBody>
      </p:sp>
      <p:pic>
        <p:nvPicPr>
          <p:cNvPr id="6" name="Picture 5" descr="https://www.tc.columbia.edu/counseling-and-clinical-psychology/counseling/program-dashboard/feature/content/Sue.jpg"/>
          <p:cNvPicPr/>
          <p:nvPr/>
        </p:nvPicPr>
        <p:blipFill>
          <a:blip r:embed="rId3">
            <a:extLst>
              <a:ext uri="{28A0092B-C50C-407E-A947-70E740481C1C}">
                <a14:useLocalDpi xmlns:a14="http://schemas.microsoft.com/office/drawing/2010/main" val="0"/>
              </a:ext>
            </a:extLst>
          </a:blip>
          <a:stretch>
            <a:fillRect/>
          </a:stretch>
        </p:blipFill>
        <p:spPr bwMode="auto">
          <a:xfrm>
            <a:off x="677333" y="843232"/>
            <a:ext cx="3150527" cy="2134482"/>
          </a:xfrm>
          <a:prstGeom prst="rect">
            <a:avLst/>
          </a:prstGeom>
          <a:noFill/>
        </p:spPr>
      </p:pic>
      <p:pic>
        <p:nvPicPr>
          <p:cNvPr id="7" name="imgBlkFront" descr="http://ecx.images-amazon.com/images/I/51%2B6Y5MMS6L._SX333_BO1,204,203,200_.jpg"/>
          <p:cNvPicPr>
            <a:picLocks/>
          </p:cNvPicPr>
          <p:nvPr/>
        </p:nvPicPr>
        <p:blipFill>
          <a:blip r:embed="rId4">
            <a:extLst>
              <a:ext uri="{28A0092B-C50C-407E-A947-70E740481C1C}">
                <a14:useLocalDpi xmlns:a14="http://schemas.microsoft.com/office/drawing/2010/main" val="0"/>
              </a:ext>
            </a:extLst>
          </a:blip>
          <a:stretch>
            <a:fillRect/>
          </a:stretch>
        </p:blipFill>
        <p:spPr bwMode="auto">
          <a:xfrm>
            <a:off x="1377560" y="3439020"/>
            <a:ext cx="1750074" cy="2602341"/>
          </a:xfrm>
          <a:prstGeom prst="rect">
            <a:avLst/>
          </a:prstGeom>
          <a:noFill/>
        </p:spPr>
      </p:pic>
    </p:spTree>
    <p:extLst>
      <p:ext uri="{BB962C8B-B14F-4D97-AF65-F5344CB8AC3E}">
        <p14:creationId xmlns:p14="http://schemas.microsoft.com/office/powerpoint/2010/main" val="1298076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4"/>
          <p:cNvSpPr>
            <a:spLocks noGrp="1"/>
          </p:cNvSpPr>
          <p:nvPr>
            <p:ph type="title"/>
          </p:nvPr>
        </p:nvSpPr>
        <p:spPr>
          <a:xfrm>
            <a:off x="698868" y="775649"/>
            <a:ext cx="8948738" cy="1160463"/>
          </a:xfrm>
        </p:spPr>
        <p:txBody>
          <a:bodyPr/>
          <a:lstStyle/>
          <a:p>
            <a:pPr>
              <a:spcBef>
                <a:spcPts val="1200"/>
              </a:spcBef>
            </a:pPr>
            <a:r>
              <a:rPr lang="en-GB" dirty="0">
                <a:solidFill>
                  <a:schemeClr val="accent2"/>
                </a:solidFill>
                <a:latin typeface="Arial" charset="0"/>
              </a:rPr>
              <a:t>Discussion: Impact on teaching sessions</a:t>
            </a:r>
            <a:endParaRPr lang="en-GB" sz="1800" dirty="0">
              <a:solidFill>
                <a:schemeClr val="accent2"/>
              </a:solidFill>
              <a:latin typeface="Arial" charset="0"/>
            </a:endParaRPr>
          </a:p>
        </p:txBody>
      </p:sp>
      <p:sp>
        <p:nvSpPr>
          <p:cNvPr id="2" name="Rectangle 1">
            <a:extLst>
              <a:ext uri="{FF2B5EF4-FFF2-40B4-BE49-F238E27FC236}">
                <a16:creationId xmlns:a16="http://schemas.microsoft.com/office/drawing/2014/main" id="{A2E54BAB-F8B1-474B-A03C-DA815219F97D}"/>
              </a:ext>
            </a:extLst>
          </p:cNvPr>
          <p:cNvSpPr/>
          <p:nvPr/>
        </p:nvSpPr>
        <p:spPr>
          <a:xfrm>
            <a:off x="698868" y="1355880"/>
            <a:ext cx="8524637" cy="37469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dirty="0">
                <a:solidFill>
                  <a:schemeClr val="tx1"/>
                </a:solidFill>
                <a:latin typeface="Arial" panose="020B0604020202020204" pitchFamily="34" charset="0"/>
                <a:cs typeface="Arial" panose="020B0604020202020204" pitchFamily="34" charset="0"/>
              </a:rPr>
              <a:t>How might these barriers to communication affect </a:t>
            </a:r>
            <a:r>
              <a:rPr lang="en-GB" sz="2400" dirty="0" err="1">
                <a:solidFill>
                  <a:schemeClr val="tx1"/>
                </a:solidFill>
                <a:latin typeface="Arial" panose="020B0604020202020204" pitchFamily="34" charset="0"/>
                <a:cs typeface="Arial" panose="020B0604020202020204" pitchFamily="34" charset="0"/>
              </a:rPr>
              <a:t>DClinPsy</a:t>
            </a:r>
            <a:r>
              <a:rPr lang="en-GB" sz="2400" dirty="0">
                <a:solidFill>
                  <a:schemeClr val="tx1"/>
                </a:solidFill>
                <a:latin typeface="Arial" panose="020B0604020202020204" pitchFamily="34" charset="0"/>
                <a:cs typeface="Arial" panose="020B0604020202020204" pitchFamily="34" charset="0"/>
              </a:rPr>
              <a:t> teaching sessions?</a:t>
            </a:r>
          </a:p>
          <a:p>
            <a:pPr algn="ctr"/>
            <a:endParaRPr lang="en-GB" sz="2400" dirty="0">
              <a:latin typeface="Arial" panose="020B0604020202020204" pitchFamily="34" charset="0"/>
              <a:cs typeface="Arial" panose="020B0604020202020204" pitchFamily="34" charset="0"/>
            </a:endParaRPr>
          </a:p>
          <a:p>
            <a:r>
              <a:rPr lang="en-GB" sz="2400" dirty="0">
                <a:solidFill>
                  <a:schemeClr val="tx1"/>
                </a:solidFill>
                <a:latin typeface="Arial" panose="020B0604020202020204" pitchFamily="34" charset="0"/>
                <a:cs typeface="Arial" panose="020B0604020202020204" pitchFamily="34" charset="0"/>
              </a:rPr>
              <a:t>How could you take account of them/respond to them in </a:t>
            </a:r>
            <a:r>
              <a:rPr lang="en-GB" sz="2400" dirty="0" err="1">
                <a:solidFill>
                  <a:schemeClr val="tx1"/>
                </a:solidFill>
                <a:latin typeface="Arial" panose="020B0604020202020204" pitchFamily="34" charset="0"/>
                <a:cs typeface="Arial" panose="020B0604020202020204" pitchFamily="34" charset="0"/>
              </a:rPr>
              <a:t>DClinPsy</a:t>
            </a:r>
            <a:r>
              <a:rPr lang="en-GB" sz="2400" dirty="0">
                <a:solidFill>
                  <a:schemeClr val="tx1"/>
                </a:solidFill>
                <a:latin typeface="Arial" panose="020B0604020202020204" pitchFamily="34" charset="0"/>
                <a:cs typeface="Arial" panose="020B0604020202020204" pitchFamily="34" charset="0"/>
              </a:rPr>
              <a:t> teaching sessions?</a:t>
            </a:r>
          </a:p>
          <a:p>
            <a:pPr marL="171450" indent="-171450">
              <a:buFont typeface="Arial" panose="020B0604020202020204" pitchFamily="34" charset="0"/>
              <a:buChar char="•"/>
            </a:pPr>
            <a:endParaRPr lang="en-GB" sz="2400" dirty="0">
              <a:solidFill>
                <a:schemeClr val="tx1"/>
              </a:solidFill>
              <a:latin typeface="Arial" panose="020B0604020202020204" pitchFamily="34" charset="0"/>
              <a:cs typeface="Arial" panose="020B0604020202020204" pitchFamily="34" charset="0"/>
            </a:endParaRPr>
          </a:p>
          <a:p>
            <a:r>
              <a:rPr lang="en-GB" sz="2400" dirty="0">
                <a:solidFill>
                  <a:schemeClr val="tx1"/>
                </a:solidFill>
                <a:latin typeface="Arial" panose="020B0604020202020204" pitchFamily="34" charset="0"/>
                <a:cs typeface="Arial" panose="020B0604020202020204" pitchFamily="34" charset="0"/>
              </a:rPr>
              <a:t>Do you ever experience these barriers to communication?</a:t>
            </a:r>
          </a:p>
          <a:p>
            <a:pPr algn="ct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666407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668EA-6AE4-4B7F-896E-DFC982D059C4}"/>
              </a:ext>
            </a:extLst>
          </p:cNvPr>
          <p:cNvSpPr>
            <a:spLocks noGrp="1"/>
          </p:cNvSpPr>
          <p:nvPr>
            <p:ph type="title"/>
          </p:nvPr>
        </p:nvSpPr>
        <p:spPr>
          <a:xfrm>
            <a:off x="716336" y="1654463"/>
            <a:ext cx="9045501" cy="3549074"/>
          </a:xfrm>
        </p:spPr>
        <p:txBody>
          <a:bodyPr>
            <a:normAutofit/>
          </a:bodyPr>
          <a:lstStyle/>
          <a:p>
            <a:r>
              <a:rPr lang="en-GB" dirty="0"/>
              <a:t>TOPIC 2: Social Graces &amp; Intersectionality </a:t>
            </a:r>
            <a:br>
              <a:rPr lang="en-US" dirty="0"/>
            </a:br>
            <a:br>
              <a:rPr lang="en-US" dirty="0"/>
            </a:br>
            <a:endParaRPr lang="en-GB" dirty="0">
              <a:solidFill>
                <a:srgbClr val="FF0000"/>
              </a:solidFill>
            </a:endParaRPr>
          </a:p>
        </p:txBody>
      </p:sp>
    </p:spTree>
    <p:extLst>
      <p:ext uri="{BB962C8B-B14F-4D97-AF65-F5344CB8AC3E}">
        <p14:creationId xmlns:p14="http://schemas.microsoft.com/office/powerpoint/2010/main" val="20868495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4"/>
          <p:cNvSpPr>
            <a:spLocks noGrp="1"/>
          </p:cNvSpPr>
          <p:nvPr>
            <p:ph type="title"/>
          </p:nvPr>
        </p:nvSpPr>
        <p:spPr>
          <a:xfrm>
            <a:off x="778976" y="563383"/>
            <a:ext cx="7794999" cy="1160463"/>
          </a:xfrm>
        </p:spPr>
        <p:txBody>
          <a:bodyPr/>
          <a:lstStyle/>
          <a:p>
            <a:pPr>
              <a:spcBef>
                <a:spcPts val="1200"/>
              </a:spcBef>
            </a:pPr>
            <a:r>
              <a:rPr lang="en-GB" dirty="0">
                <a:solidFill>
                  <a:schemeClr val="accent2"/>
                </a:solidFill>
                <a:latin typeface="Arial" charset="0"/>
              </a:rPr>
              <a:t>Social Graces </a:t>
            </a:r>
            <a:r>
              <a:rPr lang="en-GB" sz="1600" dirty="0">
                <a:solidFill>
                  <a:schemeClr val="accent2"/>
                </a:solidFill>
                <a:latin typeface="Arial" charset="0"/>
              </a:rPr>
              <a:t>(Burnham,1992, 2012; Roper Hall,1998)</a:t>
            </a:r>
          </a:p>
        </p:txBody>
      </p:sp>
      <p:pic>
        <p:nvPicPr>
          <p:cNvPr id="3" name="Picture 2"/>
          <p:cNvPicPr>
            <a:picLocks noChangeAspect="1"/>
          </p:cNvPicPr>
          <p:nvPr/>
        </p:nvPicPr>
        <p:blipFill>
          <a:blip r:embed="rId3"/>
          <a:stretch>
            <a:fillRect/>
          </a:stretch>
        </p:blipFill>
        <p:spPr>
          <a:xfrm>
            <a:off x="1685550" y="1166630"/>
            <a:ext cx="6078538" cy="5691370"/>
          </a:xfrm>
          <a:prstGeom prst="rect">
            <a:avLst/>
          </a:prstGeom>
        </p:spPr>
      </p:pic>
    </p:spTree>
    <p:extLst>
      <p:ext uri="{BB962C8B-B14F-4D97-AF65-F5344CB8AC3E}">
        <p14:creationId xmlns:p14="http://schemas.microsoft.com/office/powerpoint/2010/main" val="33840327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162028" y="1733522"/>
            <a:ext cx="6932096" cy="3994958"/>
          </a:xfrm>
          <a:prstGeom prst="rect">
            <a:avLst/>
          </a:prstGeom>
        </p:spPr>
      </p:pic>
      <p:sp>
        <p:nvSpPr>
          <p:cNvPr id="11" name="Title 4"/>
          <p:cNvSpPr txBox="1">
            <a:spLocks/>
          </p:cNvSpPr>
          <p:nvPr/>
        </p:nvSpPr>
        <p:spPr>
          <a:xfrm>
            <a:off x="766215" y="573059"/>
            <a:ext cx="7794999" cy="1160463"/>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spcBef>
                <a:spcPts val="1200"/>
              </a:spcBef>
            </a:pPr>
            <a:r>
              <a:rPr lang="en-GB" dirty="0">
                <a:solidFill>
                  <a:schemeClr val="accent2"/>
                </a:solidFill>
                <a:latin typeface="Arial" charset="0"/>
              </a:rPr>
              <a:t>Social Graces </a:t>
            </a:r>
            <a:r>
              <a:rPr lang="en-GB" sz="1600" dirty="0">
                <a:solidFill>
                  <a:schemeClr val="accent2"/>
                </a:solidFill>
                <a:latin typeface="Arial" charset="0"/>
              </a:rPr>
              <a:t>(Burnham,1992, 2012; Roper Hall,1998)</a:t>
            </a:r>
          </a:p>
        </p:txBody>
      </p:sp>
      <p:sp>
        <p:nvSpPr>
          <p:cNvPr id="3" name="Rectangle 2">
            <a:extLst>
              <a:ext uri="{FF2B5EF4-FFF2-40B4-BE49-F238E27FC236}">
                <a16:creationId xmlns:a16="http://schemas.microsoft.com/office/drawing/2014/main" id="{05929C63-95CB-4D73-ADC6-103EEA23354C}"/>
              </a:ext>
            </a:extLst>
          </p:cNvPr>
          <p:cNvSpPr/>
          <p:nvPr/>
        </p:nvSpPr>
        <p:spPr>
          <a:xfrm>
            <a:off x="4887884" y="1496291"/>
            <a:ext cx="3441469" cy="4156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087070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4"/>
          <p:cNvSpPr>
            <a:spLocks noGrp="1"/>
          </p:cNvSpPr>
          <p:nvPr>
            <p:ph type="title"/>
          </p:nvPr>
        </p:nvSpPr>
        <p:spPr>
          <a:xfrm>
            <a:off x="965720" y="746945"/>
            <a:ext cx="8948738" cy="1160463"/>
          </a:xfrm>
        </p:spPr>
        <p:txBody>
          <a:bodyPr/>
          <a:lstStyle/>
          <a:p>
            <a:pPr>
              <a:spcBef>
                <a:spcPts val="1200"/>
              </a:spcBef>
            </a:pPr>
            <a:r>
              <a:rPr lang="en-GB" dirty="0">
                <a:solidFill>
                  <a:schemeClr val="accent2"/>
                </a:solidFill>
                <a:latin typeface="Arial" charset="0"/>
              </a:rPr>
              <a:t>Intersectionality</a:t>
            </a:r>
            <a:endParaRPr lang="en-GB" sz="1800" dirty="0">
              <a:solidFill>
                <a:schemeClr val="accent2"/>
              </a:solidFill>
              <a:latin typeface="Arial" charset="0"/>
            </a:endParaRPr>
          </a:p>
        </p:txBody>
      </p:sp>
      <p:sp>
        <p:nvSpPr>
          <p:cNvPr id="7" name="Content Placeholder 2"/>
          <p:cNvSpPr>
            <a:spLocks noGrp="1"/>
          </p:cNvSpPr>
          <p:nvPr>
            <p:ph idx="1"/>
          </p:nvPr>
        </p:nvSpPr>
        <p:spPr>
          <a:xfrm>
            <a:off x="4302503" y="2112141"/>
            <a:ext cx="4970342" cy="1989410"/>
          </a:xfrm>
        </p:spPr>
        <p:txBody>
          <a:bodyPr>
            <a:normAutofit lnSpcReduction="10000"/>
          </a:bodyPr>
          <a:lstStyle/>
          <a:p>
            <a:pPr marL="0" indent="0">
              <a:spcBef>
                <a:spcPts val="1800"/>
              </a:spcBef>
              <a:buNone/>
            </a:pPr>
            <a:r>
              <a:rPr lang="en-GB" sz="2000" dirty="0">
                <a:latin typeface="Arial" charset="0"/>
              </a:rPr>
              <a:t>Theory to capture how different types of discrimination intersect to oppress people in multiple and simultaneous ways, contributing to social inequality and systemic injustice.</a:t>
            </a:r>
          </a:p>
          <a:p>
            <a:pPr marL="0" indent="0">
              <a:spcBef>
                <a:spcPts val="1800"/>
              </a:spcBef>
              <a:buNone/>
            </a:pPr>
            <a:r>
              <a:rPr lang="en-GB" sz="2000" dirty="0">
                <a:latin typeface="Arial" charset="0"/>
              </a:rPr>
              <a:t>(Crenshaw, 1989)</a:t>
            </a:r>
          </a:p>
        </p:txBody>
      </p:sp>
      <p:pic>
        <p:nvPicPr>
          <p:cNvPr id="8" name="Picture 7"/>
          <p:cNvPicPr>
            <a:picLocks noChangeAspect="1"/>
          </p:cNvPicPr>
          <p:nvPr/>
        </p:nvPicPr>
        <p:blipFill>
          <a:blip r:embed="rId3"/>
          <a:stretch>
            <a:fillRect/>
          </a:stretch>
        </p:blipFill>
        <p:spPr>
          <a:xfrm>
            <a:off x="721049" y="1648217"/>
            <a:ext cx="3112986" cy="2917259"/>
          </a:xfrm>
          <a:prstGeom prst="rect">
            <a:avLst/>
          </a:prstGeom>
        </p:spPr>
      </p:pic>
      <p:sp>
        <p:nvSpPr>
          <p:cNvPr id="2" name="Rectangle 1"/>
          <p:cNvSpPr/>
          <p:nvPr/>
        </p:nvSpPr>
        <p:spPr>
          <a:xfrm>
            <a:off x="965720" y="4748879"/>
            <a:ext cx="8049972" cy="13112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1800"/>
              </a:spcBef>
            </a:pPr>
            <a:r>
              <a:rPr lang="en-GB" dirty="0">
                <a:latin typeface="Arial" charset="0"/>
              </a:rPr>
              <a:t>“</a:t>
            </a:r>
            <a:r>
              <a:rPr lang="en-GB" i="1" dirty="0">
                <a:latin typeface="Arial" charset="0"/>
              </a:rPr>
              <a:t>Knowing that a woman lives in a sexist society is not enough to understand her experience of that sexism: one must also know her race, sexuality, age and class to begin to understand her unique experience of discrimination</a:t>
            </a:r>
            <a:r>
              <a:rPr lang="en-GB" dirty="0">
                <a:latin typeface="Arial" charset="0"/>
              </a:rPr>
              <a:t>” (Collin, 2000; from Butler, 2015)</a:t>
            </a:r>
          </a:p>
        </p:txBody>
      </p:sp>
    </p:spTree>
    <p:extLst>
      <p:ext uri="{BB962C8B-B14F-4D97-AF65-F5344CB8AC3E}">
        <p14:creationId xmlns:p14="http://schemas.microsoft.com/office/powerpoint/2010/main" val="860152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4"/>
          <p:cNvSpPr>
            <a:spLocks noGrp="1"/>
          </p:cNvSpPr>
          <p:nvPr>
            <p:ph type="title"/>
          </p:nvPr>
        </p:nvSpPr>
        <p:spPr>
          <a:xfrm>
            <a:off x="698868" y="775649"/>
            <a:ext cx="8948738" cy="1160463"/>
          </a:xfrm>
        </p:spPr>
        <p:txBody>
          <a:bodyPr/>
          <a:lstStyle/>
          <a:p>
            <a:pPr>
              <a:spcBef>
                <a:spcPts val="1200"/>
              </a:spcBef>
            </a:pPr>
            <a:r>
              <a:rPr lang="en-GB" dirty="0">
                <a:solidFill>
                  <a:schemeClr val="accent2"/>
                </a:solidFill>
                <a:latin typeface="Arial" charset="0"/>
              </a:rPr>
              <a:t>Discussion: Impact on teaching sessions</a:t>
            </a:r>
            <a:endParaRPr lang="en-GB" sz="1800" dirty="0">
              <a:solidFill>
                <a:schemeClr val="accent2"/>
              </a:solidFill>
              <a:latin typeface="Arial" charset="0"/>
            </a:endParaRPr>
          </a:p>
        </p:txBody>
      </p:sp>
      <p:sp>
        <p:nvSpPr>
          <p:cNvPr id="2" name="Rectangle 1">
            <a:extLst>
              <a:ext uri="{FF2B5EF4-FFF2-40B4-BE49-F238E27FC236}">
                <a16:creationId xmlns:a16="http://schemas.microsoft.com/office/drawing/2014/main" id="{A2E54BAB-F8B1-474B-A03C-DA815219F97D}"/>
              </a:ext>
            </a:extLst>
          </p:cNvPr>
          <p:cNvSpPr/>
          <p:nvPr/>
        </p:nvSpPr>
        <p:spPr>
          <a:xfrm>
            <a:off x="698868" y="1355880"/>
            <a:ext cx="8524637" cy="37469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dirty="0">
                <a:solidFill>
                  <a:schemeClr val="tx1"/>
                </a:solidFill>
                <a:latin typeface="Arial" panose="020B0604020202020204" pitchFamily="34" charset="0"/>
                <a:cs typeface="Arial" panose="020B0604020202020204" pitchFamily="34" charset="0"/>
              </a:rPr>
              <a:t>How might social graces and intersectionality affect </a:t>
            </a:r>
            <a:r>
              <a:rPr lang="en-GB" sz="2400" dirty="0" err="1">
                <a:solidFill>
                  <a:schemeClr val="tx1"/>
                </a:solidFill>
                <a:latin typeface="Arial" panose="020B0604020202020204" pitchFamily="34" charset="0"/>
                <a:cs typeface="Arial" panose="020B0604020202020204" pitchFamily="34" charset="0"/>
              </a:rPr>
              <a:t>DClinPsy</a:t>
            </a:r>
            <a:r>
              <a:rPr lang="en-GB" sz="2400" dirty="0">
                <a:solidFill>
                  <a:schemeClr val="tx1"/>
                </a:solidFill>
                <a:latin typeface="Arial" panose="020B0604020202020204" pitchFamily="34" charset="0"/>
                <a:cs typeface="Arial" panose="020B0604020202020204" pitchFamily="34" charset="0"/>
              </a:rPr>
              <a:t> teaching sessions?</a:t>
            </a:r>
          </a:p>
          <a:p>
            <a:pPr algn="ctr"/>
            <a:endParaRPr lang="en-GB" sz="2400" dirty="0">
              <a:latin typeface="Arial" panose="020B0604020202020204" pitchFamily="34" charset="0"/>
              <a:cs typeface="Arial" panose="020B0604020202020204" pitchFamily="34" charset="0"/>
            </a:endParaRPr>
          </a:p>
          <a:p>
            <a:r>
              <a:rPr lang="en-GB" sz="2400" dirty="0">
                <a:solidFill>
                  <a:schemeClr val="tx1"/>
                </a:solidFill>
                <a:latin typeface="Arial" panose="020B0604020202020204" pitchFamily="34" charset="0"/>
                <a:cs typeface="Arial" panose="020B0604020202020204" pitchFamily="34" charset="0"/>
              </a:rPr>
              <a:t>How could you take account of them/respond to them in </a:t>
            </a:r>
            <a:r>
              <a:rPr lang="en-GB" sz="2400" dirty="0" err="1">
                <a:solidFill>
                  <a:schemeClr val="tx1"/>
                </a:solidFill>
                <a:latin typeface="Arial" panose="020B0604020202020204" pitchFamily="34" charset="0"/>
                <a:cs typeface="Arial" panose="020B0604020202020204" pitchFamily="34" charset="0"/>
              </a:rPr>
              <a:t>DClinPsy</a:t>
            </a:r>
            <a:r>
              <a:rPr lang="en-GB" sz="2400" dirty="0">
                <a:solidFill>
                  <a:schemeClr val="tx1"/>
                </a:solidFill>
                <a:latin typeface="Arial" panose="020B0604020202020204" pitchFamily="34" charset="0"/>
                <a:cs typeface="Arial" panose="020B0604020202020204" pitchFamily="34" charset="0"/>
              </a:rPr>
              <a:t> teaching sessions?</a:t>
            </a:r>
          </a:p>
          <a:p>
            <a:pPr marL="171450" indent="-171450">
              <a:buFont typeface="Arial" panose="020B0604020202020204" pitchFamily="34" charset="0"/>
              <a:buChar char="•"/>
            </a:pPr>
            <a:endParaRPr lang="en-GB" sz="2400" dirty="0">
              <a:solidFill>
                <a:schemeClr val="tx1"/>
              </a:solidFill>
              <a:latin typeface="Arial" panose="020B0604020202020204" pitchFamily="34" charset="0"/>
              <a:cs typeface="Arial" panose="020B0604020202020204" pitchFamily="34" charset="0"/>
            </a:endParaRPr>
          </a:p>
          <a:p>
            <a:r>
              <a:rPr lang="en-GB" sz="2400" dirty="0">
                <a:solidFill>
                  <a:schemeClr val="tx1"/>
                </a:solidFill>
                <a:latin typeface="Arial" panose="020B0604020202020204" pitchFamily="34" charset="0"/>
                <a:cs typeface="Arial" panose="020B0604020202020204" pitchFamily="34" charset="0"/>
              </a:rPr>
              <a:t>Have you had the opportunity to reflect on your own social graces and intersectionality?</a:t>
            </a:r>
          </a:p>
          <a:p>
            <a:pPr algn="ct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148515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668EA-6AE4-4B7F-896E-DFC982D059C4}"/>
              </a:ext>
            </a:extLst>
          </p:cNvPr>
          <p:cNvSpPr>
            <a:spLocks noGrp="1"/>
          </p:cNvSpPr>
          <p:nvPr>
            <p:ph type="title"/>
          </p:nvPr>
        </p:nvSpPr>
        <p:spPr>
          <a:xfrm>
            <a:off x="951115" y="1654463"/>
            <a:ext cx="8691648" cy="3549074"/>
          </a:xfrm>
        </p:spPr>
        <p:txBody>
          <a:bodyPr>
            <a:normAutofit/>
          </a:bodyPr>
          <a:lstStyle/>
          <a:p>
            <a:r>
              <a:rPr lang="en-US" dirty="0"/>
              <a:t>TOPIC 3 – </a:t>
            </a:r>
            <a:r>
              <a:rPr lang="en-GB" dirty="0"/>
              <a:t>Bias and it’s effect on professional decision-making</a:t>
            </a:r>
            <a:br>
              <a:rPr lang="en-GB" dirty="0"/>
            </a:br>
            <a:br>
              <a:rPr lang="en-US" dirty="0"/>
            </a:br>
            <a:endParaRPr lang="en-GB" dirty="0">
              <a:solidFill>
                <a:schemeClr val="accent5"/>
              </a:solidFill>
            </a:endParaRPr>
          </a:p>
        </p:txBody>
      </p:sp>
    </p:spTree>
    <p:extLst>
      <p:ext uri="{BB962C8B-B14F-4D97-AF65-F5344CB8AC3E}">
        <p14:creationId xmlns:p14="http://schemas.microsoft.com/office/powerpoint/2010/main" val="12085549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668EA-6AE4-4B7F-896E-DFC982D059C4}"/>
              </a:ext>
            </a:extLst>
          </p:cNvPr>
          <p:cNvSpPr>
            <a:spLocks noGrp="1"/>
          </p:cNvSpPr>
          <p:nvPr>
            <p:ph type="title"/>
          </p:nvPr>
        </p:nvSpPr>
        <p:spPr>
          <a:xfrm>
            <a:off x="677010" y="410307"/>
            <a:ext cx="8596668" cy="1320800"/>
          </a:xfrm>
        </p:spPr>
        <p:txBody>
          <a:bodyPr>
            <a:normAutofit/>
          </a:bodyPr>
          <a:lstStyle/>
          <a:p>
            <a:r>
              <a:rPr lang="en-US" dirty="0"/>
              <a:t>Session Aims</a:t>
            </a:r>
            <a:endParaRPr lang="en-GB" dirty="0"/>
          </a:p>
        </p:txBody>
      </p:sp>
      <p:sp>
        <p:nvSpPr>
          <p:cNvPr id="3" name="Content Placeholder 2">
            <a:extLst>
              <a:ext uri="{FF2B5EF4-FFF2-40B4-BE49-F238E27FC236}">
                <a16:creationId xmlns:a16="http://schemas.microsoft.com/office/drawing/2014/main" id="{EE10789E-7127-46A6-B699-012796256CD2}"/>
              </a:ext>
            </a:extLst>
          </p:cNvPr>
          <p:cNvSpPr>
            <a:spLocks noGrp="1"/>
          </p:cNvSpPr>
          <p:nvPr>
            <p:ph idx="1"/>
          </p:nvPr>
        </p:nvSpPr>
        <p:spPr>
          <a:xfrm>
            <a:off x="676286" y="1357923"/>
            <a:ext cx="8596668" cy="4142154"/>
          </a:xfrm>
        </p:spPr>
        <p:txBody>
          <a:bodyPr>
            <a:noAutofit/>
          </a:bodyPr>
          <a:lstStyle/>
          <a:p>
            <a:pPr fontAlgn="base"/>
            <a:r>
              <a:rPr lang="en-GB" sz="2000" dirty="0"/>
              <a:t>To create a safe space for discussing difference, diversity and cultural competency</a:t>
            </a:r>
          </a:p>
          <a:p>
            <a:pPr fontAlgn="base"/>
            <a:r>
              <a:rPr lang="en-GB" sz="2000" dirty="0"/>
              <a:t>To consider how issues of difference, diversity and cultural competency might impact teaching of the clinical psychology training curriculum </a:t>
            </a:r>
          </a:p>
          <a:p>
            <a:pPr fontAlgn="base"/>
            <a:r>
              <a:rPr lang="en-GB" sz="2000" dirty="0"/>
              <a:t>To find out more about barriers to communication, social graces, intersectionality and biases</a:t>
            </a:r>
          </a:p>
          <a:p>
            <a:pPr fontAlgn="base"/>
            <a:r>
              <a:rPr lang="en-GB" sz="2000" dirty="0"/>
              <a:t>To reflect on what these topics mean for us personally and for our teaching</a:t>
            </a:r>
          </a:p>
          <a:p>
            <a:pPr fontAlgn="base"/>
            <a:r>
              <a:rPr lang="en-GB" sz="2000" dirty="0"/>
              <a:t>To identify commitments to action</a:t>
            </a:r>
          </a:p>
          <a:p>
            <a:pPr fontAlgn="base"/>
            <a:endParaRPr lang="en-US" sz="2000" dirty="0"/>
          </a:p>
          <a:p>
            <a:pPr marL="0" indent="0">
              <a:buNone/>
            </a:pPr>
            <a:endParaRPr lang="en-GB" sz="2000" dirty="0"/>
          </a:p>
        </p:txBody>
      </p:sp>
    </p:spTree>
    <p:extLst>
      <p:ext uri="{BB962C8B-B14F-4D97-AF65-F5344CB8AC3E}">
        <p14:creationId xmlns:p14="http://schemas.microsoft.com/office/powerpoint/2010/main" val="39720341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person, person, playing, ball&#10;&#10;Description automatically generated">
            <a:extLst>
              <a:ext uri="{FF2B5EF4-FFF2-40B4-BE49-F238E27FC236}">
                <a16:creationId xmlns:a16="http://schemas.microsoft.com/office/drawing/2014/main" id="{B81294AE-BE73-401D-960F-7D963E0A2C10}"/>
              </a:ext>
            </a:extLst>
          </p:cNvPr>
          <p:cNvPicPr>
            <a:picLocks noChangeAspect="1"/>
          </p:cNvPicPr>
          <p:nvPr/>
        </p:nvPicPr>
        <p:blipFill rotWithShape="1">
          <a:blip r:embed="rId3"/>
          <a:srcRect l="7289" r="17337" b="1"/>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2530" name="Rectangle 2"/>
          <p:cNvSpPr>
            <a:spLocks noGrp="1"/>
          </p:cNvSpPr>
          <p:nvPr>
            <p:ph type="title"/>
          </p:nvPr>
        </p:nvSpPr>
        <p:spPr>
          <a:xfrm>
            <a:off x="677333" y="609599"/>
            <a:ext cx="3851123" cy="1792077"/>
          </a:xfrm>
        </p:spPr>
        <p:txBody>
          <a:bodyPr>
            <a:noAutofit/>
          </a:bodyPr>
          <a:lstStyle/>
          <a:p>
            <a:pPr eaLnBrk="1" hangingPunct="1">
              <a:lnSpc>
                <a:spcPct val="90000"/>
              </a:lnSpc>
            </a:pPr>
            <a:r>
              <a:rPr lang="en-GB" altLang="en-US" sz="2400" dirty="0">
                <a:ea typeface="ＭＳ Ｐゴシック" panose="020B0600070205080204" pitchFamily="34" charset="-128"/>
              </a:rPr>
              <a:t>Cultural Competence: A Systematic Review on the Role of Cultural Factors in Professionals’ Decisions about Child Maltreatment (Jatta, 2019)</a:t>
            </a:r>
          </a:p>
        </p:txBody>
      </p:sp>
      <p:sp>
        <p:nvSpPr>
          <p:cNvPr id="22531" name="Rectangle 3"/>
          <p:cNvSpPr>
            <a:spLocks noGrp="1"/>
          </p:cNvSpPr>
          <p:nvPr>
            <p:ph idx="1"/>
          </p:nvPr>
        </p:nvSpPr>
        <p:spPr>
          <a:xfrm>
            <a:off x="677334" y="2225408"/>
            <a:ext cx="3851122" cy="3194892"/>
          </a:xfrm>
        </p:spPr>
        <p:txBody>
          <a:bodyPr>
            <a:normAutofit/>
          </a:bodyPr>
          <a:lstStyle/>
          <a:p>
            <a:pPr marL="0" indent="0">
              <a:buNone/>
            </a:pPr>
            <a:endParaRPr lang="en-US" altLang="en-US" dirty="0">
              <a:ea typeface="ＭＳ Ｐゴシック" panose="020B0600070205080204" pitchFamily="34" charset="-128"/>
            </a:endParaRPr>
          </a:p>
          <a:p>
            <a:pPr marL="0" indent="0">
              <a:buNone/>
            </a:pPr>
            <a:endParaRPr lang="en-US" altLang="en-US" dirty="0">
              <a:ea typeface="ＭＳ Ｐゴシック" panose="020B0600070205080204" pitchFamily="34" charset="-128"/>
            </a:endParaRPr>
          </a:p>
          <a:p>
            <a:pPr marL="0" indent="0">
              <a:buNone/>
            </a:pPr>
            <a:r>
              <a:rPr lang="en-GB" altLang="en-US" sz="2400" dirty="0">
                <a:solidFill>
                  <a:schemeClr val="tx1"/>
                </a:solidFill>
                <a:ea typeface="ＭＳ Ｐゴシック" panose="020B0600070205080204" pitchFamily="34" charset="-128"/>
              </a:rPr>
              <a:t>How do cultural factors influence professionals’ decisions about child maltreatment?</a:t>
            </a:r>
          </a:p>
        </p:txBody>
      </p:sp>
    </p:spTree>
    <p:extLst>
      <p:ext uri="{BB962C8B-B14F-4D97-AF65-F5344CB8AC3E}">
        <p14:creationId xmlns:p14="http://schemas.microsoft.com/office/powerpoint/2010/main" val="15664956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xfrm>
            <a:off x="1333502" y="609600"/>
            <a:ext cx="8596668" cy="1320800"/>
          </a:xfrm>
        </p:spPr>
        <p:txBody>
          <a:bodyPr>
            <a:normAutofit fontScale="90000"/>
          </a:bodyPr>
          <a:lstStyle/>
          <a:p>
            <a:pPr eaLnBrk="1" hangingPunct="1"/>
            <a:r>
              <a:rPr lang="en-US" altLang="en-US" sz="4000" dirty="0">
                <a:ea typeface="ＭＳ Ｐゴシック" panose="020B0600070205080204" pitchFamily="34" charset="-128"/>
              </a:rPr>
              <a:t>What is Culture?</a:t>
            </a:r>
            <a:br>
              <a:rPr lang="en-US" altLang="en-US" dirty="0">
                <a:ea typeface="ＭＳ Ｐゴシック" panose="020B0600070205080204" pitchFamily="34" charset="-128"/>
              </a:rPr>
            </a:br>
            <a:br>
              <a:rPr lang="en-US" altLang="en-US" dirty="0">
                <a:ea typeface="ＭＳ Ｐゴシック" panose="020B0600070205080204" pitchFamily="34" charset="-128"/>
              </a:rPr>
            </a:br>
            <a:endParaRPr lang="en-GB" altLang="en-US" dirty="0">
              <a:ea typeface="ＭＳ Ｐゴシック" panose="020B0600070205080204" pitchFamily="34" charset="-128"/>
            </a:endParaRPr>
          </a:p>
        </p:txBody>
      </p:sp>
      <p:sp>
        <p:nvSpPr>
          <p:cNvPr id="22531" name="Rectangle 3"/>
          <p:cNvSpPr>
            <a:spLocks noGrp="1"/>
          </p:cNvSpPr>
          <p:nvPr>
            <p:ph idx="1"/>
          </p:nvPr>
        </p:nvSpPr>
        <p:spPr>
          <a:xfrm>
            <a:off x="1370202" y="1324473"/>
            <a:ext cx="8523268" cy="5131411"/>
          </a:xfrm>
        </p:spPr>
        <p:txBody>
          <a:bodyPr>
            <a:normAutofit/>
          </a:bodyPr>
          <a:lstStyle/>
          <a:p>
            <a:pPr marL="0" indent="0">
              <a:buNone/>
            </a:pPr>
            <a:endParaRPr lang="en-US" altLang="en-US" sz="2400" dirty="0">
              <a:ea typeface="ＭＳ Ｐゴシック" panose="020B0600070205080204" pitchFamily="34" charset="-128"/>
            </a:endParaRPr>
          </a:p>
          <a:p>
            <a:r>
              <a:rPr lang="en-GB" altLang="en-US" dirty="0">
                <a:ea typeface="ＭＳ Ｐゴシック" panose="020B0600070205080204" pitchFamily="34" charset="-128"/>
              </a:rPr>
              <a:t>Leading social scientists </a:t>
            </a:r>
            <a:r>
              <a:rPr lang="en-GB" altLang="en-US" dirty="0" err="1">
                <a:ea typeface="ＭＳ Ｐゴシック" panose="020B0600070205080204" pitchFamily="34" charset="-128"/>
              </a:rPr>
              <a:t>Richerson</a:t>
            </a:r>
            <a:r>
              <a:rPr lang="en-GB" altLang="en-US" dirty="0">
                <a:ea typeface="ＭＳ Ｐゴシック" panose="020B0600070205080204" pitchFamily="34" charset="-128"/>
              </a:rPr>
              <a:t> and Boyd (2005) define culture as </a:t>
            </a:r>
            <a:r>
              <a:rPr lang="en-GB" altLang="en-US" dirty="0">
                <a:solidFill>
                  <a:srgbClr val="0070C0"/>
                </a:solidFill>
                <a:ea typeface="ＭＳ Ｐゴシック" panose="020B0600070205080204" pitchFamily="34" charset="-128"/>
              </a:rPr>
              <a:t>“information capable of affecting individuals’ </a:t>
            </a:r>
            <a:r>
              <a:rPr lang="en-GB" altLang="en-US" dirty="0" err="1">
                <a:solidFill>
                  <a:srgbClr val="0070C0"/>
                </a:solidFill>
                <a:ea typeface="ＭＳ Ｐゴシック" panose="020B0600070205080204" pitchFamily="34" charset="-128"/>
              </a:rPr>
              <a:t>behavior</a:t>
            </a:r>
            <a:r>
              <a:rPr lang="en-GB" altLang="en-US" dirty="0">
                <a:solidFill>
                  <a:srgbClr val="0070C0"/>
                </a:solidFill>
                <a:ea typeface="ＭＳ Ｐゴシック" panose="020B0600070205080204" pitchFamily="34" charset="-128"/>
              </a:rPr>
              <a:t> that they acquire from other members of their species through teaching, imitation, and other forms of social transmission.” </a:t>
            </a:r>
          </a:p>
          <a:p>
            <a:r>
              <a:rPr lang="en-GB" altLang="en-US" dirty="0">
                <a:ea typeface="ＭＳ Ｐゴシック" panose="020B0600070205080204" pitchFamily="34" charset="-128"/>
              </a:rPr>
              <a:t>Cultural knowledge therefore encompasses information and skills that an individual could not have developed in a lifetime. </a:t>
            </a:r>
          </a:p>
          <a:p>
            <a:r>
              <a:rPr lang="en-GB" altLang="en-US" dirty="0">
                <a:ea typeface="ＭＳ Ｐゴシック" panose="020B0600070205080204" pitchFamily="34" charset="-128"/>
              </a:rPr>
              <a:t>Culture is intricately linked to other identity markers such as race, ethnicity, language, and religion, with researchers still sometimes using the terms race, ethnicity, and culture interchangeably (Pfeffer, 1998). </a:t>
            </a:r>
          </a:p>
        </p:txBody>
      </p:sp>
    </p:spTree>
    <p:extLst>
      <p:ext uri="{BB962C8B-B14F-4D97-AF65-F5344CB8AC3E}">
        <p14:creationId xmlns:p14="http://schemas.microsoft.com/office/powerpoint/2010/main" val="22465942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xfrm>
            <a:off x="1014013" y="565532"/>
            <a:ext cx="8596668" cy="1320800"/>
          </a:xfrm>
        </p:spPr>
        <p:txBody>
          <a:bodyPr>
            <a:normAutofit/>
          </a:bodyPr>
          <a:lstStyle/>
          <a:p>
            <a:pPr eaLnBrk="1" hangingPunct="1"/>
            <a:r>
              <a:rPr lang="en-US" altLang="en-US" dirty="0">
                <a:ea typeface="ＭＳ Ｐゴシック" panose="020B0600070205080204" pitchFamily="34" charset="-128"/>
              </a:rPr>
              <a:t>The dilemma (an example), and why we need Cultural Competency</a:t>
            </a:r>
            <a:endParaRPr lang="en-GB" altLang="en-US" dirty="0">
              <a:ea typeface="ＭＳ Ｐゴシック" panose="020B0600070205080204" pitchFamily="34" charset="-128"/>
            </a:endParaRPr>
          </a:p>
        </p:txBody>
      </p:sp>
      <p:sp>
        <p:nvSpPr>
          <p:cNvPr id="22531" name="Rectangle 3"/>
          <p:cNvSpPr>
            <a:spLocks noGrp="1"/>
          </p:cNvSpPr>
          <p:nvPr>
            <p:ph idx="1"/>
          </p:nvPr>
        </p:nvSpPr>
        <p:spPr>
          <a:xfrm>
            <a:off x="1076898" y="1404652"/>
            <a:ext cx="8470898" cy="5453348"/>
          </a:xfrm>
        </p:spPr>
        <p:txBody>
          <a:bodyPr>
            <a:normAutofit/>
          </a:bodyPr>
          <a:lstStyle/>
          <a:p>
            <a:pPr marL="0" indent="0">
              <a:buNone/>
            </a:pPr>
            <a:endParaRPr lang="en-US" altLang="en-US" sz="2400" dirty="0">
              <a:ea typeface="ＭＳ Ｐゴシック" panose="020B0600070205080204" pitchFamily="34" charset="-128"/>
            </a:endParaRPr>
          </a:p>
          <a:p>
            <a:r>
              <a:rPr lang="en-GB" altLang="en-US" dirty="0">
                <a:ea typeface="ＭＳ Ｐゴシック" panose="020B0600070205080204" pitchFamily="34" charset="-128"/>
              </a:rPr>
              <a:t>Child maltreatment is one of the most powerful risk factors for concurrent and subsequent psychopathology, later health morbidity, and compromised development. </a:t>
            </a:r>
          </a:p>
          <a:p>
            <a:r>
              <a:rPr lang="en-GB" altLang="en-US" dirty="0">
                <a:ea typeface="ＭＳ Ｐゴシック" panose="020B0600070205080204" pitchFamily="34" charset="-128"/>
              </a:rPr>
              <a:t>Estimated that 40 million children experience abuse annually worldwide (WHO, 2014). </a:t>
            </a:r>
          </a:p>
          <a:p>
            <a:r>
              <a:rPr lang="en-GB" altLang="en-US" dirty="0">
                <a:ea typeface="ＭＳ Ｐゴシック" panose="020B0600070205080204" pitchFamily="34" charset="-128"/>
              </a:rPr>
              <a:t>Problems with the Definition of Child Maltreatment</a:t>
            </a:r>
          </a:p>
          <a:p>
            <a:r>
              <a:rPr lang="en-GB" altLang="en-US" dirty="0">
                <a:ea typeface="ＭＳ Ｐゴシック" panose="020B0600070205080204" pitchFamily="34" charset="-128"/>
              </a:rPr>
              <a:t>Definitions fail to meet research needs due to their lack of comparability, reliability, and universally understood delineations (</a:t>
            </a:r>
            <a:r>
              <a:rPr lang="en-GB" altLang="en-US" dirty="0" err="1">
                <a:ea typeface="ＭＳ Ｐゴシック" panose="020B0600070205080204" pitchFamily="34" charset="-128"/>
              </a:rPr>
              <a:t>Besharov</a:t>
            </a:r>
            <a:r>
              <a:rPr lang="en-GB" altLang="en-US" dirty="0">
                <a:ea typeface="ＭＳ Ｐゴシック" panose="020B0600070205080204" pitchFamily="34" charset="-128"/>
              </a:rPr>
              <a:t>, 1981). </a:t>
            </a:r>
          </a:p>
          <a:p>
            <a:r>
              <a:rPr lang="en-GB" altLang="en-US" dirty="0">
                <a:ea typeface="ＭＳ Ｐゴシック" panose="020B0600070205080204" pitchFamily="34" charset="-128"/>
              </a:rPr>
              <a:t>There remains very little guidance on how to interpret and implement statutory terms such as “significant harm” and “reasonable suspicion”, or what levels of concern should be reported (Levi &amp; Crowell, 2011, p.  321).</a:t>
            </a:r>
          </a:p>
          <a:p>
            <a:r>
              <a:rPr lang="en-GB" altLang="en-US" dirty="0">
                <a:ea typeface="ＭＳ Ｐゴシック" panose="020B0600070205080204" pitchFamily="34" charset="-128"/>
              </a:rPr>
              <a:t>Negates social and cultural differences, making any cross-cultural comparisons problematic. </a:t>
            </a:r>
          </a:p>
          <a:p>
            <a:r>
              <a:rPr lang="en-GB" altLang="en-US" dirty="0">
                <a:ea typeface="ＭＳ Ｐゴシック" panose="020B0600070205080204" pitchFamily="34" charset="-128"/>
              </a:rPr>
              <a:t>Can you think of examples?</a:t>
            </a:r>
          </a:p>
        </p:txBody>
      </p:sp>
    </p:spTree>
    <p:extLst>
      <p:ext uri="{BB962C8B-B14F-4D97-AF65-F5344CB8AC3E}">
        <p14:creationId xmlns:p14="http://schemas.microsoft.com/office/powerpoint/2010/main" val="7491435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866" name="Title 1"/>
          <p:cNvSpPr>
            <a:spLocks noGrp="1"/>
          </p:cNvSpPr>
          <p:nvPr>
            <p:ph type="title"/>
          </p:nvPr>
        </p:nvSpPr>
        <p:spPr>
          <a:xfrm>
            <a:off x="985969" y="4553712"/>
            <a:ext cx="8288032" cy="1096316"/>
          </a:xfrm>
        </p:spPr>
        <p:txBody>
          <a:bodyPr vert="horz" lIns="91440" tIns="45720" rIns="91440" bIns="45720" rtlCol="0" anchor="b">
            <a:normAutofit/>
          </a:bodyPr>
          <a:lstStyle/>
          <a:p>
            <a:pPr algn="ctr"/>
            <a:r>
              <a:rPr lang="en-US" altLang="en-US" sz="4800" kern="1200" dirty="0">
                <a:solidFill>
                  <a:schemeClr val="accent1"/>
                </a:solidFill>
                <a:latin typeface="+mj-lt"/>
                <a:ea typeface="+mj-ea"/>
                <a:cs typeface="+mj-cs"/>
              </a:rPr>
              <a:t>Common types of Bias</a:t>
            </a:r>
          </a:p>
        </p:txBody>
      </p:sp>
      <p:pic>
        <p:nvPicPr>
          <p:cNvPr id="10" name="Content Placeholder 10">
            <a:extLst>
              <a:ext uri="{FF2B5EF4-FFF2-40B4-BE49-F238E27FC236}">
                <a16:creationId xmlns:a16="http://schemas.microsoft.com/office/drawing/2014/main" id="{969C96DA-C6C4-484C-8368-4A203A930B8C}"/>
              </a:ext>
            </a:extLst>
          </p:cNvPr>
          <p:cNvPicPr>
            <a:picLocks noGrp="1" noChangeAspect="1"/>
          </p:cNvPicPr>
          <p:nvPr>
            <p:ph idx="1"/>
          </p:nvPr>
        </p:nvPicPr>
        <p:blipFill>
          <a:blip r:embed="rId3"/>
          <a:stretch>
            <a:fillRect/>
          </a:stretch>
        </p:blipFill>
        <p:spPr>
          <a:xfrm>
            <a:off x="1693057" y="934222"/>
            <a:ext cx="6873855" cy="3299450"/>
          </a:xfrm>
          <a:prstGeom prst="rect">
            <a:avLst/>
          </a:prstGeom>
        </p:spPr>
      </p:pic>
    </p:spTree>
    <p:extLst>
      <p:ext uri="{BB962C8B-B14F-4D97-AF65-F5344CB8AC3E}">
        <p14:creationId xmlns:p14="http://schemas.microsoft.com/office/powerpoint/2010/main" val="2623953269"/>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361DA-5132-43EC-9774-AC82A257E361}"/>
              </a:ext>
            </a:extLst>
          </p:cNvPr>
          <p:cNvSpPr>
            <a:spLocks noGrp="1"/>
          </p:cNvSpPr>
          <p:nvPr>
            <p:ph type="title"/>
          </p:nvPr>
        </p:nvSpPr>
        <p:spPr/>
        <p:txBody>
          <a:bodyPr/>
          <a:lstStyle/>
          <a:p>
            <a:r>
              <a:rPr lang="en-GB" dirty="0"/>
              <a:t>Explicit vs. Implicit Bias </a:t>
            </a:r>
          </a:p>
        </p:txBody>
      </p:sp>
      <p:sp>
        <p:nvSpPr>
          <p:cNvPr id="3" name="Content Placeholder 2">
            <a:extLst>
              <a:ext uri="{FF2B5EF4-FFF2-40B4-BE49-F238E27FC236}">
                <a16:creationId xmlns:a16="http://schemas.microsoft.com/office/drawing/2014/main" id="{A872BCFB-B423-4942-AAAD-BEA4BC184BF1}"/>
              </a:ext>
            </a:extLst>
          </p:cNvPr>
          <p:cNvSpPr>
            <a:spLocks noGrp="1"/>
          </p:cNvSpPr>
          <p:nvPr>
            <p:ph idx="1"/>
          </p:nvPr>
        </p:nvSpPr>
        <p:spPr>
          <a:xfrm>
            <a:off x="677334" y="1233889"/>
            <a:ext cx="8596668" cy="4807473"/>
          </a:xfrm>
        </p:spPr>
        <p:txBody>
          <a:bodyPr>
            <a:normAutofit fontScale="92500" lnSpcReduction="10000"/>
          </a:bodyPr>
          <a:lstStyle/>
          <a:p>
            <a:pPr marL="45720" lvl="0" indent="0">
              <a:buClr>
                <a:srgbClr val="A6B727"/>
              </a:buClr>
              <a:buNone/>
            </a:pPr>
            <a:endParaRPr lang="en-GB" sz="2000" dirty="0">
              <a:solidFill>
                <a:srgbClr val="002060"/>
              </a:solidFill>
            </a:endParaRPr>
          </a:p>
          <a:p>
            <a:pPr marL="45720" lvl="0" indent="0">
              <a:buClr>
                <a:srgbClr val="A6B727"/>
              </a:buClr>
              <a:buNone/>
            </a:pPr>
            <a:r>
              <a:rPr lang="en-GB" sz="2000" dirty="0">
                <a:solidFill>
                  <a:srgbClr val="FF0000"/>
                </a:solidFill>
              </a:rPr>
              <a:t>Explicit bias: </a:t>
            </a:r>
            <a:r>
              <a:rPr lang="en-GB" sz="2000" dirty="0">
                <a:solidFill>
                  <a:srgbClr val="002060"/>
                </a:solidFill>
              </a:rPr>
              <a:t>bias that people knowingly-sometimes openly-embrace. </a:t>
            </a:r>
          </a:p>
          <a:p>
            <a:pPr marL="45720" lvl="0" indent="0">
              <a:buClr>
                <a:srgbClr val="A6B727"/>
              </a:buClr>
              <a:buNone/>
            </a:pPr>
            <a:r>
              <a:rPr lang="en-GB" sz="2000" dirty="0">
                <a:solidFill>
                  <a:srgbClr val="FF0000"/>
                </a:solidFill>
              </a:rPr>
              <a:t>Implicit bias: </a:t>
            </a:r>
            <a:r>
              <a:rPr lang="en-GB" sz="2000" dirty="0">
                <a:solidFill>
                  <a:srgbClr val="002060"/>
                </a:solidFill>
              </a:rPr>
              <a:t>stereotypical associations so subtle that people who hold them might not even be aware of them.</a:t>
            </a:r>
          </a:p>
          <a:p>
            <a:pPr marL="45720" lvl="0" indent="0">
              <a:buClr>
                <a:srgbClr val="A6B727"/>
              </a:buClr>
              <a:buNone/>
            </a:pPr>
            <a:endParaRPr lang="en-GB" sz="1800" dirty="0">
              <a:solidFill>
                <a:srgbClr val="002060"/>
              </a:solidFill>
            </a:endParaRPr>
          </a:p>
          <a:p>
            <a:pPr marL="45720" lvl="0" indent="0">
              <a:buClr>
                <a:srgbClr val="A6B727"/>
              </a:buClr>
              <a:buNone/>
            </a:pPr>
            <a:r>
              <a:rPr lang="en-GB" sz="1800" dirty="0">
                <a:solidFill>
                  <a:srgbClr val="002060"/>
                </a:solidFill>
              </a:rPr>
              <a:t>Researchers have found that black defendants fare worse in court than do their white counterparts. In a study of bail-setting in Connecticut, for example, Ian Ayres and Joel </a:t>
            </a:r>
            <a:r>
              <a:rPr lang="en-GB" sz="1800" dirty="0" err="1">
                <a:solidFill>
                  <a:srgbClr val="002060"/>
                </a:solidFill>
              </a:rPr>
              <a:t>Waldfogel</a:t>
            </a:r>
            <a:r>
              <a:rPr lang="en-GB" sz="1800" dirty="0">
                <a:solidFill>
                  <a:srgbClr val="002060"/>
                </a:solidFill>
              </a:rPr>
              <a:t> found that judges set bail at amounts that were 25 % higher for black defendants than for similarly situated white defendants. </a:t>
            </a:r>
          </a:p>
          <a:p>
            <a:pPr marL="45720" lvl="0" indent="0">
              <a:buClr>
                <a:srgbClr val="A6B727"/>
              </a:buClr>
              <a:buNone/>
            </a:pPr>
            <a:r>
              <a:rPr lang="en-GB" sz="1800" dirty="0">
                <a:solidFill>
                  <a:srgbClr val="002060"/>
                </a:solidFill>
              </a:rPr>
              <a:t>In an analysis of judicial decision-making under the Sentencing Reform Act of 1984, David Mustard found that federal judges imposed sentences on black Americans that were 12 % longer than those imposed on comparable white defendants. </a:t>
            </a:r>
          </a:p>
          <a:p>
            <a:pPr marL="45720" lvl="0" indent="0">
              <a:buClr>
                <a:srgbClr val="A6B727"/>
              </a:buClr>
              <a:buNone/>
            </a:pPr>
            <a:r>
              <a:rPr lang="en-GB" sz="1800" dirty="0">
                <a:solidFill>
                  <a:srgbClr val="002060"/>
                </a:solidFill>
              </a:rPr>
              <a:t>Research on capital punishment shows that "killers of White victims are more likely to be sentenced to death than are killers of Black victims" and that "Black defendants are more likely than White defendants" to receive the death penalty." </a:t>
            </a:r>
          </a:p>
          <a:p>
            <a:endParaRPr lang="en-GB" dirty="0"/>
          </a:p>
        </p:txBody>
      </p:sp>
    </p:spTree>
    <p:extLst>
      <p:ext uri="{BB962C8B-B14F-4D97-AF65-F5344CB8AC3E}">
        <p14:creationId xmlns:p14="http://schemas.microsoft.com/office/powerpoint/2010/main" val="31718058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0935" y="103247"/>
            <a:ext cx="8596668" cy="1320800"/>
          </a:xfrm>
        </p:spPr>
        <p:txBody>
          <a:bodyPr>
            <a:normAutofit/>
          </a:bodyPr>
          <a:lstStyle/>
          <a:p>
            <a:pPr algn="ctr"/>
            <a:r>
              <a:rPr lang="en-GB" sz="2800" dirty="0"/>
              <a:t>The Privilege Wheel</a:t>
            </a:r>
          </a:p>
        </p:txBody>
      </p:sp>
      <p:pic>
        <p:nvPicPr>
          <p:cNvPr id="4" name="Content Placeholder 3" descr="Related image"/>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609500" y="649995"/>
            <a:ext cx="7362850" cy="5866141"/>
          </a:xfrm>
          <a:prstGeom prst="rect">
            <a:avLst/>
          </a:prstGeom>
          <a:noFill/>
          <a:ln>
            <a:noFill/>
          </a:ln>
        </p:spPr>
      </p:pic>
    </p:spTree>
    <p:extLst>
      <p:ext uri="{BB962C8B-B14F-4D97-AF65-F5344CB8AC3E}">
        <p14:creationId xmlns:p14="http://schemas.microsoft.com/office/powerpoint/2010/main" val="32773047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xfrm>
            <a:off x="1333502" y="609600"/>
            <a:ext cx="8596668" cy="1320800"/>
          </a:xfrm>
        </p:spPr>
        <p:txBody>
          <a:bodyPr>
            <a:normAutofit/>
          </a:bodyPr>
          <a:lstStyle/>
          <a:p>
            <a:pPr eaLnBrk="1" hangingPunct="1"/>
            <a:r>
              <a:rPr lang="en-US" altLang="en-US" dirty="0">
                <a:ea typeface="ＭＳ Ｐゴシック" panose="020B0600070205080204" pitchFamily="34" charset="-128"/>
              </a:rPr>
              <a:t>Summary of included studies in the systematic review</a:t>
            </a:r>
            <a:endParaRPr lang="en-GB" altLang="en-US" dirty="0">
              <a:ea typeface="ＭＳ Ｐゴシック" panose="020B0600070205080204" pitchFamily="34" charset="-128"/>
            </a:endParaRPr>
          </a:p>
        </p:txBody>
      </p:sp>
      <p:sp>
        <p:nvSpPr>
          <p:cNvPr id="22531" name="Rectangle 3"/>
          <p:cNvSpPr>
            <a:spLocks noGrp="1"/>
          </p:cNvSpPr>
          <p:nvPr>
            <p:ph idx="1"/>
          </p:nvPr>
        </p:nvSpPr>
        <p:spPr>
          <a:xfrm>
            <a:off x="893133" y="1630496"/>
            <a:ext cx="8470898" cy="4783157"/>
          </a:xfrm>
        </p:spPr>
        <p:txBody>
          <a:bodyPr>
            <a:normAutofit fontScale="92500" lnSpcReduction="10000"/>
          </a:bodyPr>
          <a:lstStyle/>
          <a:p>
            <a:pPr marL="0" indent="0">
              <a:buNone/>
            </a:pPr>
            <a:endParaRPr lang="en-US" altLang="en-US" sz="2400" dirty="0">
              <a:ea typeface="ＭＳ Ｐゴシック" panose="020B0600070205080204" pitchFamily="34" charset="-128"/>
            </a:endParaRPr>
          </a:p>
          <a:p>
            <a:pPr lvl="1"/>
            <a:r>
              <a:rPr lang="en-GB" sz="2400" dirty="0">
                <a:solidFill>
                  <a:schemeClr val="tx1"/>
                </a:solidFill>
              </a:rPr>
              <a:t>Sixteen studies were identified </a:t>
            </a:r>
            <a:r>
              <a:rPr lang="nl-NL" sz="2400" dirty="0">
                <a:solidFill>
                  <a:schemeClr val="tx1"/>
                </a:solidFill>
              </a:rPr>
              <a:t>between the years 1983 and 2018</a:t>
            </a:r>
            <a:r>
              <a:rPr lang="en-US" sz="2400" dirty="0">
                <a:solidFill>
                  <a:schemeClr val="tx1"/>
                </a:solidFill>
              </a:rPr>
              <a:t>.</a:t>
            </a:r>
          </a:p>
          <a:p>
            <a:pPr lvl="1"/>
            <a:endParaRPr lang="en-US" sz="2400" dirty="0">
              <a:solidFill>
                <a:schemeClr val="tx1"/>
              </a:solidFill>
            </a:endParaRPr>
          </a:p>
          <a:p>
            <a:pPr lvl="1"/>
            <a:r>
              <a:rPr lang="nl-NL" sz="2400" dirty="0">
                <a:solidFill>
                  <a:schemeClr val="tx1"/>
                </a:solidFill>
              </a:rPr>
              <a:t>Majority of studies (81.25%) were concerned with race/ethnicity variables of the case, professional, or both. </a:t>
            </a:r>
          </a:p>
          <a:p>
            <a:pPr lvl="2"/>
            <a:r>
              <a:rPr lang="nl-NL" sz="2400" dirty="0">
                <a:solidFill>
                  <a:schemeClr val="tx1"/>
                </a:solidFill>
              </a:rPr>
              <a:t>Only one study was concerned with country of residence and two investigated faith-related factors.</a:t>
            </a:r>
          </a:p>
          <a:p>
            <a:pPr marL="457200" lvl="1" indent="0">
              <a:buNone/>
            </a:pPr>
            <a:endParaRPr lang="en-GB" sz="2400" dirty="0">
              <a:solidFill>
                <a:schemeClr val="tx1"/>
              </a:solidFill>
            </a:endParaRPr>
          </a:p>
          <a:p>
            <a:pPr lvl="1"/>
            <a:r>
              <a:rPr lang="nl-NL" sz="2400" dirty="0">
                <a:solidFill>
                  <a:schemeClr val="tx1"/>
                </a:solidFill>
              </a:rPr>
              <a:t>Just over 62% of the review studies found evidence of cultural bias concerning child maltreatment decisions among professionals of different disciplines. However, the extent and nature of this is unclear. </a:t>
            </a:r>
            <a:r>
              <a:rPr lang="en-US" sz="2400" dirty="0">
                <a:solidFill>
                  <a:schemeClr val="tx1"/>
                </a:solidFill>
              </a:rPr>
              <a:t> </a:t>
            </a:r>
          </a:p>
        </p:txBody>
      </p:sp>
    </p:spTree>
    <p:extLst>
      <p:ext uri="{BB962C8B-B14F-4D97-AF65-F5344CB8AC3E}">
        <p14:creationId xmlns:p14="http://schemas.microsoft.com/office/powerpoint/2010/main" val="4664142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xfrm>
            <a:off x="1333502" y="609600"/>
            <a:ext cx="8596668" cy="1320800"/>
          </a:xfrm>
        </p:spPr>
        <p:txBody>
          <a:bodyPr>
            <a:normAutofit fontScale="90000"/>
          </a:bodyPr>
          <a:lstStyle/>
          <a:p>
            <a:pPr eaLnBrk="1" hangingPunct="1"/>
            <a:r>
              <a:rPr lang="en-US" altLang="en-US" dirty="0">
                <a:solidFill>
                  <a:srgbClr val="00B050"/>
                </a:solidFill>
                <a:ea typeface="ＭＳ Ｐゴシック" panose="020B0600070205080204" pitchFamily="34" charset="-128"/>
              </a:rPr>
              <a:t>Case and perpetrator </a:t>
            </a:r>
            <a:r>
              <a:rPr lang="en-US" altLang="en-US" dirty="0">
                <a:ea typeface="ＭＳ Ｐゴシック" panose="020B0600070205080204" pitchFamily="34" charset="-128"/>
              </a:rPr>
              <a:t>variables</a:t>
            </a:r>
            <a:br>
              <a:rPr lang="en-US" altLang="en-US" dirty="0">
                <a:ea typeface="ＭＳ Ｐゴシック" panose="020B0600070205080204" pitchFamily="34" charset="-128"/>
              </a:rPr>
            </a:br>
            <a:br>
              <a:rPr lang="en-US" altLang="en-US" dirty="0">
                <a:ea typeface="ＭＳ Ｐゴシック" panose="020B0600070205080204" pitchFamily="34" charset="-128"/>
              </a:rPr>
            </a:br>
            <a:endParaRPr lang="en-GB" altLang="en-US" dirty="0">
              <a:ea typeface="ＭＳ Ｐゴシック" panose="020B0600070205080204" pitchFamily="34" charset="-128"/>
            </a:endParaRPr>
          </a:p>
        </p:txBody>
      </p:sp>
      <p:sp>
        <p:nvSpPr>
          <p:cNvPr id="22531" name="Rectangle 3"/>
          <p:cNvSpPr>
            <a:spLocks noGrp="1"/>
          </p:cNvSpPr>
          <p:nvPr>
            <p:ph idx="1"/>
          </p:nvPr>
        </p:nvSpPr>
        <p:spPr>
          <a:xfrm>
            <a:off x="914862" y="1773716"/>
            <a:ext cx="8470898" cy="4474684"/>
          </a:xfrm>
        </p:spPr>
        <p:txBody>
          <a:bodyPr>
            <a:normAutofit fontScale="85000" lnSpcReduction="20000"/>
          </a:bodyPr>
          <a:lstStyle/>
          <a:p>
            <a:pPr lvl="1">
              <a:buClr>
                <a:srgbClr val="A6B727"/>
              </a:buClr>
            </a:pPr>
            <a:r>
              <a:rPr lang="en-GB" sz="2400" dirty="0">
                <a:solidFill>
                  <a:schemeClr val="tx1"/>
                </a:solidFill>
              </a:rPr>
              <a:t>Of the 13 vignette studies, 8 (62%) found that race/ethnicity influences the decision-making of professionals, while 5 did not. </a:t>
            </a:r>
          </a:p>
          <a:p>
            <a:pPr lvl="1">
              <a:buClr>
                <a:srgbClr val="A6B727"/>
              </a:buClr>
            </a:pPr>
            <a:endParaRPr lang="en-GB" sz="2400" dirty="0">
              <a:solidFill>
                <a:schemeClr val="tx1"/>
              </a:solidFill>
            </a:endParaRPr>
          </a:p>
          <a:p>
            <a:pPr lvl="2">
              <a:buClr>
                <a:srgbClr val="A6B727"/>
              </a:buClr>
            </a:pPr>
            <a:r>
              <a:rPr lang="nl-NL" sz="2400" dirty="0">
                <a:solidFill>
                  <a:schemeClr val="tx1"/>
                </a:solidFill>
              </a:rPr>
              <a:t>Some vignette studies found that certain professionals (psychologists, social workers, and police) judged vignettes with a Black family as less severe and less likely to be reported than identical vignettes with a White family. </a:t>
            </a:r>
          </a:p>
          <a:p>
            <a:pPr lvl="2">
              <a:buClr>
                <a:srgbClr val="A6B727"/>
              </a:buClr>
            </a:pPr>
            <a:endParaRPr lang="nl-NL" sz="2400" dirty="0">
              <a:solidFill>
                <a:schemeClr val="tx1"/>
              </a:solidFill>
            </a:endParaRPr>
          </a:p>
          <a:p>
            <a:pPr lvl="2">
              <a:buClr>
                <a:srgbClr val="A6B727"/>
              </a:buClr>
            </a:pPr>
            <a:r>
              <a:rPr lang="nl-NL" sz="2400" dirty="0">
                <a:solidFill>
                  <a:schemeClr val="tx1"/>
                </a:solidFill>
              </a:rPr>
              <a:t>However, some studies also found a variety of professionals more likely to judge cases of physical and sexual abuse involving Black families, as abuse, as more serious, and as requiring a report. </a:t>
            </a:r>
          </a:p>
          <a:p>
            <a:pPr lvl="2">
              <a:buClr>
                <a:srgbClr val="A6B727"/>
              </a:buClr>
            </a:pPr>
            <a:endParaRPr lang="nl-NL" sz="2400" dirty="0">
              <a:solidFill>
                <a:schemeClr val="tx1"/>
              </a:solidFill>
            </a:endParaRPr>
          </a:p>
          <a:p>
            <a:pPr lvl="2">
              <a:buClr>
                <a:srgbClr val="A6B727"/>
              </a:buClr>
            </a:pPr>
            <a:r>
              <a:rPr lang="nl-NL" sz="2200" dirty="0">
                <a:solidFill>
                  <a:schemeClr val="tx1"/>
                </a:solidFill>
              </a:rPr>
              <a:t>Why?</a:t>
            </a:r>
            <a:endParaRPr lang="en-GB" sz="2000" dirty="0">
              <a:solidFill>
                <a:schemeClr val="tx1"/>
              </a:solidFill>
            </a:endParaRPr>
          </a:p>
        </p:txBody>
      </p:sp>
    </p:spTree>
    <p:extLst>
      <p:ext uri="{BB962C8B-B14F-4D97-AF65-F5344CB8AC3E}">
        <p14:creationId xmlns:p14="http://schemas.microsoft.com/office/powerpoint/2010/main" val="32999295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xfrm>
            <a:off x="1333502" y="230130"/>
            <a:ext cx="8596668" cy="1320800"/>
          </a:xfrm>
        </p:spPr>
        <p:txBody>
          <a:bodyPr>
            <a:normAutofit fontScale="90000"/>
          </a:bodyPr>
          <a:lstStyle/>
          <a:p>
            <a:pPr eaLnBrk="1" hangingPunct="1"/>
            <a:r>
              <a:rPr lang="en-US" altLang="en-US" dirty="0">
                <a:solidFill>
                  <a:srgbClr val="00B050"/>
                </a:solidFill>
                <a:ea typeface="ＭＳ Ｐゴシック" panose="020B0600070205080204" pitchFamily="34" charset="-128"/>
              </a:rPr>
              <a:t>Professional</a:t>
            </a:r>
            <a:r>
              <a:rPr lang="en-US" altLang="en-US" dirty="0">
                <a:ea typeface="ＭＳ Ｐゴシック" panose="020B0600070205080204" pitchFamily="34" charset="-128"/>
              </a:rPr>
              <a:t> variables</a:t>
            </a:r>
            <a:br>
              <a:rPr lang="en-US" altLang="en-US" dirty="0">
                <a:ea typeface="ＭＳ Ｐゴシック" panose="020B0600070205080204" pitchFamily="34" charset="-128"/>
              </a:rPr>
            </a:br>
            <a:br>
              <a:rPr lang="en-US" altLang="en-US" dirty="0">
                <a:ea typeface="ＭＳ Ｐゴシック" panose="020B0600070205080204" pitchFamily="34" charset="-128"/>
              </a:rPr>
            </a:br>
            <a:endParaRPr lang="en-GB" altLang="en-US" dirty="0">
              <a:ea typeface="ＭＳ Ｐゴシック" panose="020B0600070205080204" pitchFamily="34" charset="-128"/>
            </a:endParaRPr>
          </a:p>
        </p:txBody>
      </p:sp>
      <p:sp>
        <p:nvSpPr>
          <p:cNvPr id="22531" name="Rectangle 3"/>
          <p:cNvSpPr>
            <a:spLocks noGrp="1"/>
          </p:cNvSpPr>
          <p:nvPr>
            <p:ph idx="1"/>
          </p:nvPr>
        </p:nvSpPr>
        <p:spPr>
          <a:xfrm>
            <a:off x="915167" y="1247297"/>
            <a:ext cx="8470898" cy="4868231"/>
          </a:xfrm>
        </p:spPr>
        <p:txBody>
          <a:bodyPr>
            <a:normAutofit fontScale="47500" lnSpcReduction="20000"/>
          </a:bodyPr>
          <a:lstStyle/>
          <a:p>
            <a:pPr marL="457200" lvl="1" indent="0">
              <a:buClr>
                <a:srgbClr val="A6B727"/>
              </a:buClr>
              <a:buNone/>
            </a:pPr>
            <a:endParaRPr lang="nl-NL" sz="1900" dirty="0">
              <a:solidFill>
                <a:schemeClr val="tx1"/>
              </a:solidFill>
            </a:endParaRPr>
          </a:p>
          <a:p>
            <a:pPr lvl="1">
              <a:buClr>
                <a:srgbClr val="A6B727"/>
              </a:buClr>
            </a:pPr>
            <a:r>
              <a:rPr lang="en-GB" sz="3800" dirty="0">
                <a:solidFill>
                  <a:schemeClr val="tx1"/>
                </a:solidFill>
              </a:rPr>
              <a:t>Croatian social workers were found to be more likely than Swedish social workers to judge identical cases of different types of maltreatment as abuse and consider compulsory removal of the child, suggesting that cultural/social welfare system differences between the two countries may lead to distinct clinical outcomes (</a:t>
            </a:r>
            <a:r>
              <a:rPr lang="en-GB" sz="3800" dirty="0" err="1">
                <a:solidFill>
                  <a:schemeClr val="tx1"/>
                </a:solidFill>
              </a:rPr>
              <a:t>Pećnik</a:t>
            </a:r>
            <a:r>
              <a:rPr lang="en-GB" sz="3800" dirty="0">
                <a:solidFill>
                  <a:schemeClr val="tx1"/>
                </a:solidFill>
              </a:rPr>
              <a:t> and Brunnberg,2005).</a:t>
            </a:r>
          </a:p>
          <a:p>
            <a:pPr lvl="1">
              <a:buClr>
                <a:srgbClr val="A6B727"/>
              </a:buClr>
            </a:pPr>
            <a:endParaRPr lang="en-GB" sz="3800" dirty="0">
              <a:solidFill>
                <a:schemeClr val="tx1"/>
              </a:solidFill>
            </a:endParaRPr>
          </a:p>
          <a:p>
            <a:pPr lvl="1">
              <a:buClr>
                <a:srgbClr val="A6B727"/>
              </a:buClr>
            </a:pPr>
            <a:r>
              <a:rPr lang="en-GB" sz="3800" dirty="0">
                <a:solidFill>
                  <a:schemeClr val="tx1"/>
                </a:solidFill>
              </a:rPr>
              <a:t>Compared to Asian and White preservice teachers, African-American teachers have been found to be more accepting of corporal punishment, and to have experienced it more often in their own childhoods (</a:t>
            </a:r>
            <a:r>
              <a:rPr lang="nl-NL" sz="3800" dirty="0">
                <a:solidFill>
                  <a:schemeClr val="tx1"/>
                </a:solidFill>
              </a:rPr>
              <a:t>Kesner et al., 2016; Kesner &amp; Stenhouse, 2018)</a:t>
            </a:r>
            <a:r>
              <a:rPr lang="en-GB" sz="3800" dirty="0">
                <a:solidFill>
                  <a:schemeClr val="tx1"/>
                </a:solidFill>
              </a:rPr>
              <a:t>. </a:t>
            </a:r>
          </a:p>
          <a:p>
            <a:pPr lvl="2">
              <a:buClr>
                <a:srgbClr val="A6B727"/>
              </a:buClr>
            </a:pPr>
            <a:r>
              <a:rPr lang="en-GB" sz="3800" dirty="0">
                <a:solidFill>
                  <a:schemeClr val="tx1"/>
                </a:solidFill>
              </a:rPr>
              <a:t>But did not differ from the other racial groups in terms of their ratings of abusiveness, and how they understand child maltreatment and their role as mandated reporters.</a:t>
            </a:r>
          </a:p>
          <a:p>
            <a:pPr lvl="1">
              <a:buClr>
                <a:srgbClr val="A6B727"/>
              </a:buClr>
            </a:pPr>
            <a:r>
              <a:rPr lang="nl-NL" sz="3800" dirty="0">
                <a:solidFill>
                  <a:schemeClr val="tx1"/>
                </a:solidFill>
              </a:rPr>
              <a:t>However, in a study investigating their actual reporting behaviour, it was found that none of the Black teachers had reported abuse, compared to 31.51% of White and 27.58% of Hispanic teachers, possibly indicating a reluctance to report abuse as a result of cultural norms (Kenny, 2001, p. 88). </a:t>
            </a:r>
            <a:endParaRPr lang="en-GB" sz="3800" dirty="0">
              <a:solidFill>
                <a:schemeClr val="tx1"/>
              </a:solidFill>
            </a:endParaRPr>
          </a:p>
        </p:txBody>
      </p:sp>
    </p:spTree>
    <p:extLst>
      <p:ext uri="{BB962C8B-B14F-4D97-AF65-F5344CB8AC3E}">
        <p14:creationId xmlns:p14="http://schemas.microsoft.com/office/powerpoint/2010/main" val="17927035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xfrm>
            <a:off x="1333502" y="230130"/>
            <a:ext cx="8596668" cy="1320800"/>
          </a:xfrm>
        </p:spPr>
        <p:txBody>
          <a:bodyPr>
            <a:normAutofit fontScale="90000"/>
          </a:bodyPr>
          <a:lstStyle/>
          <a:p>
            <a:pPr eaLnBrk="1" hangingPunct="1"/>
            <a:r>
              <a:rPr lang="en-US" altLang="en-US" dirty="0">
                <a:solidFill>
                  <a:srgbClr val="00B050"/>
                </a:solidFill>
                <a:ea typeface="ＭＳ Ｐゴシック" panose="020B0600070205080204" pitchFamily="34" charset="-128"/>
              </a:rPr>
              <a:t>Religion/faith-related </a:t>
            </a:r>
            <a:r>
              <a:rPr lang="en-US" altLang="en-US" dirty="0">
                <a:ea typeface="ＭＳ Ｐゴシック" panose="020B0600070205080204" pitchFamily="34" charset="-128"/>
              </a:rPr>
              <a:t>variables </a:t>
            </a:r>
            <a:br>
              <a:rPr lang="en-US" altLang="en-US" dirty="0">
                <a:ea typeface="ＭＳ Ｐゴシック" panose="020B0600070205080204" pitchFamily="34" charset="-128"/>
              </a:rPr>
            </a:br>
            <a:br>
              <a:rPr lang="en-US" altLang="en-US" sz="2700" dirty="0">
                <a:ea typeface="ＭＳ Ｐゴシック" panose="020B0600070205080204" pitchFamily="34" charset="-128"/>
              </a:rPr>
            </a:br>
            <a:br>
              <a:rPr lang="en-US" altLang="en-US" dirty="0">
                <a:ea typeface="ＭＳ Ｐゴシック" panose="020B0600070205080204" pitchFamily="34" charset="-128"/>
              </a:rPr>
            </a:br>
            <a:endParaRPr lang="en-GB" altLang="en-US" dirty="0">
              <a:ea typeface="ＭＳ Ｐゴシック" panose="020B0600070205080204" pitchFamily="34" charset="-128"/>
            </a:endParaRPr>
          </a:p>
        </p:txBody>
      </p:sp>
      <p:sp>
        <p:nvSpPr>
          <p:cNvPr id="22531" name="Rectangle 3"/>
          <p:cNvSpPr>
            <a:spLocks noGrp="1"/>
          </p:cNvSpPr>
          <p:nvPr>
            <p:ph idx="1"/>
          </p:nvPr>
        </p:nvSpPr>
        <p:spPr>
          <a:xfrm>
            <a:off x="846540" y="1440761"/>
            <a:ext cx="8470898" cy="4854154"/>
          </a:xfrm>
        </p:spPr>
        <p:txBody>
          <a:bodyPr>
            <a:normAutofit fontScale="85000" lnSpcReduction="20000"/>
          </a:bodyPr>
          <a:lstStyle/>
          <a:p>
            <a:pPr lvl="1">
              <a:buClr>
                <a:srgbClr val="A6B727"/>
              </a:buClr>
            </a:pPr>
            <a:r>
              <a:rPr lang="nl-NL" sz="2200" dirty="0">
                <a:solidFill>
                  <a:schemeClr val="tx1"/>
                </a:solidFill>
              </a:rPr>
              <a:t>Evidence of a wide range of practices, across several racial and ethnic groups, including medical neglect, excessive corporal punishment, ridding-evil practices, and also FGM and honour based violence. </a:t>
            </a:r>
          </a:p>
          <a:p>
            <a:pPr lvl="1">
              <a:buClr>
                <a:srgbClr val="A6B727"/>
              </a:buClr>
            </a:pPr>
            <a:endParaRPr lang="nl-NL" sz="1900" dirty="0">
              <a:solidFill>
                <a:schemeClr val="tx1"/>
              </a:solidFill>
            </a:endParaRPr>
          </a:p>
          <a:p>
            <a:pPr lvl="1">
              <a:buClr>
                <a:srgbClr val="A6B727"/>
              </a:buClr>
            </a:pPr>
            <a:r>
              <a:rPr lang="nl-NL" sz="1900" dirty="0">
                <a:solidFill>
                  <a:schemeClr val="tx1"/>
                </a:solidFill>
              </a:rPr>
              <a:t>Bottoms et al., (1995) collected data on 1652 cases of child abuse. 	</a:t>
            </a:r>
          </a:p>
          <a:p>
            <a:pPr lvl="2">
              <a:buClr>
                <a:srgbClr val="A6B727"/>
              </a:buClr>
            </a:pPr>
            <a:r>
              <a:rPr lang="nl-NL" sz="1900" dirty="0">
                <a:solidFill>
                  <a:schemeClr val="tx1"/>
                </a:solidFill>
              </a:rPr>
              <a:t>Found that 94% of abuse was perpetrated by religious professionals, mostly Catholic, fundamentalist, or Protestant. 48% of cases involved ridding-evil, and 23% of neglect cases involved sexual abuse. </a:t>
            </a:r>
          </a:p>
          <a:p>
            <a:pPr lvl="2">
              <a:buClr>
                <a:srgbClr val="A6B727"/>
              </a:buClr>
            </a:pPr>
            <a:r>
              <a:rPr lang="nl-NL" sz="1900" dirty="0">
                <a:solidFill>
                  <a:schemeClr val="tx1"/>
                </a:solidFill>
              </a:rPr>
              <a:t>Social services more likely to investigate ridding-evil or medical neglect cases.</a:t>
            </a:r>
          </a:p>
          <a:p>
            <a:pPr lvl="2">
              <a:buClr>
                <a:srgbClr val="A6B727"/>
              </a:buClr>
            </a:pPr>
            <a:r>
              <a:rPr lang="nl-NL" sz="1900" dirty="0">
                <a:solidFill>
                  <a:schemeClr val="tx1"/>
                </a:solidFill>
              </a:rPr>
              <a:t>Cases of medical neglect  unlikely to be prosecuted.</a:t>
            </a:r>
            <a:endParaRPr lang="en-GB" sz="1900" dirty="0">
              <a:solidFill>
                <a:schemeClr val="tx1"/>
              </a:solidFill>
            </a:endParaRPr>
          </a:p>
          <a:p>
            <a:pPr lvl="1">
              <a:buClr>
                <a:srgbClr val="A6B727"/>
              </a:buClr>
            </a:pPr>
            <a:endParaRPr lang="nl-NL" sz="1900" dirty="0">
              <a:solidFill>
                <a:schemeClr val="tx1"/>
              </a:solidFill>
            </a:endParaRPr>
          </a:p>
          <a:p>
            <a:pPr lvl="1">
              <a:buClr>
                <a:srgbClr val="A6B727"/>
              </a:buClr>
            </a:pPr>
            <a:r>
              <a:rPr lang="nl-NL" sz="1900" dirty="0">
                <a:solidFill>
                  <a:schemeClr val="tx1"/>
                </a:solidFill>
              </a:rPr>
              <a:t>Oakley et al., (2017) is a UK study that found that:</a:t>
            </a:r>
          </a:p>
          <a:p>
            <a:pPr lvl="2">
              <a:buClr>
                <a:srgbClr val="A6B727"/>
              </a:buClr>
            </a:pPr>
            <a:r>
              <a:rPr lang="nl-NL" sz="1900" dirty="0">
                <a:solidFill>
                  <a:schemeClr val="tx1"/>
                </a:solidFill>
              </a:rPr>
              <a:t>only 33% of professionals were confident they would be able to identify child abuse linked to faith or belief (CALFB).</a:t>
            </a:r>
          </a:p>
          <a:p>
            <a:pPr lvl="2">
              <a:buClr>
                <a:srgbClr val="A6B727"/>
              </a:buClr>
            </a:pPr>
            <a:r>
              <a:rPr lang="nl-NL" sz="1900" dirty="0">
                <a:solidFill>
                  <a:schemeClr val="tx1"/>
                </a:solidFill>
              </a:rPr>
              <a:t>74% had received no specific training on CALFB.</a:t>
            </a:r>
            <a:endParaRPr lang="en-GB" sz="1900" b="1" dirty="0">
              <a:solidFill>
                <a:schemeClr val="tx1"/>
              </a:solidFill>
            </a:endParaRPr>
          </a:p>
        </p:txBody>
      </p:sp>
    </p:spTree>
    <p:extLst>
      <p:ext uri="{BB962C8B-B14F-4D97-AF65-F5344CB8AC3E}">
        <p14:creationId xmlns:p14="http://schemas.microsoft.com/office/powerpoint/2010/main" val="26465269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668EA-6AE4-4B7F-896E-DFC982D059C4}"/>
              </a:ext>
            </a:extLst>
          </p:cNvPr>
          <p:cNvSpPr>
            <a:spLocks noGrp="1"/>
          </p:cNvSpPr>
          <p:nvPr>
            <p:ph type="title"/>
          </p:nvPr>
        </p:nvSpPr>
        <p:spPr>
          <a:xfrm>
            <a:off x="1217123" y="2170083"/>
            <a:ext cx="8691648" cy="3100185"/>
          </a:xfrm>
        </p:spPr>
        <p:txBody>
          <a:bodyPr>
            <a:normAutofit fontScale="90000"/>
          </a:bodyPr>
          <a:lstStyle/>
          <a:p>
            <a:r>
              <a:rPr lang="en-US" dirty="0"/>
              <a:t>Reflection pit-stop – what shows up for you when we start to talk about difference, diversity and cultural competence?</a:t>
            </a:r>
            <a:br>
              <a:rPr lang="en-US" dirty="0"/>
            </a:br>
            <a:br>
              <a:rPr lang="en-US" dirty="0"/>
            </a:br>
            <a:endParaRPr lang="en-GB" dirty="0">
              <a:solidFill>
                <a:srgbClr val="FF0000"/>
              </a:solidFill>
            </a:endParaRPr>
          </a:p>
        </p:txBody>
      </p:sp>
    </p:spTree>
    <p:extLst>
      <p:ext uri="{BB962C8B-B14F-4D97-AF65-F5344CB8AC3E}">
        <p14:creationId xmlns:p14="http://schemas.microsoft.com/office/powerpoint/2010/main" val="7127091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xfrm>
            <a:off x="1102148" y="230130"/>
            <a:ext cx="8196088" cy="1320800"/>
          </a:xfrm>
        </p:spPr>
        <p:txBody>
          <a:bodyPr>
            <a:normAutofit fontScale="90000"/>
          </a:bodyPr>
          <a:lstStyle/>
          <a:p>
            <a:pPr eaLnBrk="1" hangingPunct="1"/>
            <a:r>
              <a:rPr lang="en-US" altLang="en-US" dirty="0">
                <a:ea typeface="ＭＳ Ｐゴシック" panose="020B0600070205080204" pitchFamily="34" charset="-128"/>
              </a:rPr>
              <a:t>Decision-making Theories</a:t>
            </a:r>
            <a:br>
              <a:rPr lang="en-US" altLang="en-US" dirty="0">
                <a:ea typeface="ＭＳ Ｐゴシック" panose="020B0600070205080204" pitchFamily="34" charset="-128"/>
              </a:rPr>
            </a:br>
            <a:r>
              <a:rPr lang="en-US" altLang="en-US" sz="2700" dirty="0">
                <a:ea typeface="ＭＳ Ｐゴシック" panose="020B0600070205080204" pitchFamily="34" charset="-128"/>
              </a:rPr>
              <a:t>Decision-Making Ecology (DME) model (Baumann et al., 1997) </a:t>
            </a:r>
            <a:br>
              <a:rPr lang="en-US" altLang="en-US" sz="2700" dirty="0">
                <a:ea typeface="ＭＳ Ｐゴシック" panose="020B0600070205080204" pitchFamily="34" charset="-128"/>
              </a:rPr>
            </a:br>
            <a:br>
              <a:rPr lang="en-US" altLang="en-US" sz="2700" dirty="0">
                <a:ea typeface="ＭＳ Ｐゴシック" panose="020B0600070205080204" pitchFamily="34" charset="-128"/>
              </a:rPr>
            </a:br>
            <a:br>
              <a:rPr lang="en-US" altLang="en-US" dirty="0">
                <a:ea typeface="ＭＳ Ｐゴシック" panose="020B0600070205080204" pitchFamily="34" charset="-128"/>
              </a:rPr>
            </a:br>
            <a:endParaRPr lang="en-GB" altLang="en-US" dirty="0">
              <a:ea typeface="ＭＳ Ｐゴシック" panose="020B0600070205080204" pitchFamily="34" charset="-128"/>
            </a:endParaRPr>
          </a:p>
        </p:txBody>
      </p:sp>
      <p:pic>
        <p:nvPicPr>
          <p:cNvPr id="2" name="Content Placeholder 1" descr="A close up of a logo&#10;&#10;Description automatically generated">
            <a:extLst>
              <a:ext uri="{FF2B5EF4-FFF2-40B4-BE49-F238E27FC236}">
                <a16:creationId xmlns:a16="http://schemas.microsoft.com/office/drawing/2014/main" id="{22687821-172F-4706-846B-D219638F66F0}"/>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12316" y="1710017"/>
            <a:ext cx="7518786" cy="4178515"/>
          </a:xfrm>
          <a:prstGeom prst="rect">
            <a:avLst/>
          </a:prstGeom>
        </p:spPr>
      </p:pic>
    </p:spTree>
    <p:extLst>
      <p:ext uri="{BB962C8B-B14F-4D97-AF65-F5344CB8AC3E}">
        <p14:creationId xmlns:p14="http://schemas.microsoft.com/office/powerpoint/2010/main" val="28928501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xfrm>
            <a:off x="1333502" y="230130"/>
            <a:ext cx="8596668" cy="1320800"/>
          </a:xfrm>
        </p:spPr>
        <p:txBody>
          <a:bodyPr>
            <a:normAutofit fontScale="90000"/>
          </a:bodyPr>
          <a:lstStyle/>
          <a:p>
            <a:pPr eaLnBrk="1" hangingPunct="1"/>
            <a:r>
              <a:rPr lang="en-US" altLang="en-US" dirty="0">
                <a:ea typeface="ＭＳ Ｐゴシック" panose="020B0600070205080204" pitchFamily="34" charset="-128"/>
              </a:rPr>
              <a:t>Decision-making Theories</a:t>
            </a:r>
            <a:br>
              <a:rPr lang="en-US" altLang="en-US" dirty="0">
                <a:ea typeface="ＭＳ Ｐゴシック" panose="020B0600070205080204" pitchFamily="34" charset="-128"/>
              </a:rPr>
            </a:br>
            <a:r>
              <a:rPr lang="en-GB" altLang="en-US" sz="2700" dirty="0">
                <a:ea typeface="ＭＳ Ｐゴシック" panose="020B0600070205080204" pitchFamily="34" charset="-128"/>
              </a:rPr>
              <a:t>Judgments and Decisions Processes in Context (JUDPIC) (</a:t>
            </a:r>
            <a:r>
              <a:rPr lang="en-GB" altLang="en-US" sz="2700" dirty="0" err="1">
                <a:ea typeface="ＭＳ Ｐゴシック" panose="020B0600070205080204" pitchFamily="34" charset="-128"/>
              </a:rPr>
              <a:t>Benbenishty</a:t>
            </a:r>
            <a:r>
              <a:rPr lang="en-GB" altLang="en-US" sz="2700" dirty="0">
                <a:ea typeface="ＭＳ Ｐゴシック" panose="020B0600070205080204" pitchFamily="34" charset="-128"/>
              </a:rPr>
              <a:t> &amp; Arad-Davidson, 2012) </a:t>
            </a:r>
            <a:br>
              <a:rPr lang="en-GB" altLang="en-US" sz="2700" dirty="0">
                <a:ea typeface="ＭＳ Ｐゴシック" panose="020B0600070205080204" pitchFamily="34" charset="-128"/>
              </a:rPr>
            </a:br>
            <a:br>
              <a:rPr lang="en-US" altLang="en-US" sz="2700" dirty="0">
                <a:ea typeface="ＭＳ Ｐゴシック" panose="020B0600070205080204" pitchFamily="34" charset="-128"/>
              </a:rPr>
            </a:br>
            <a:br>
              <a:rPr lang="en-US" altLang="en-US" sz="2700" dirty="0">
                <a:ea typeface="ＭＳ Ｐゴシック" panose="020B0600070205080204" pitchFamily="34" charset="-128"/>
              </a:rPr>
            </a:br>
            <a:br>
              <a:rPr lang="en-US" altLang="en-US" dirty="0">
                <a:ea typeface="ＭＳ Ｐゴシック" panose="020B0600070205080204" pitchFamily="34" charset="-128"/>
              </a:rPr>
            </a:br>
            <a:endParaRPr lang="en-GB" altLang="en-US" dirty="0">
              <a:ea typeface="ＭＳ Ｐゴシック" panose="020B0600070205080204" pitchFamily="34" charset="-128"/>
            </a:endParaRPr>
          </a:p>
        </p:txBody>
      </p:sp>
      <p:pic>
        <p:nvPicPr>
          <p:cNvPr id="5" name="Picture 4">
            <a:extLst>
              <a:ext uri="{FF2B5EF4-FFF2-40B4-BE49-F238E27FC236}">
                <a16:creationId xmlns:a16="http://schemas.microsoft.com/office/drawing/2014/main" id="{58244190-8812-4C5C-A07A-73DAE56DA1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8817" y="1792078"/>
            <a:ext cx="6667263" cy="3836449"/>
          </a:xfrm>
          <a:prstGeom prst="rect">
            <a:avLst/>
          </a:prstGeom>
        </p:spPr>
      </p:pic>
    </p:spTree>
    <p:extLst>
      <p:ext uri="{BB962C8B-B14F-4D97-AF65-F5344CB8AC3E}">
        <p14:creationId xmlns:p14="http://schemas.microsoft.com/office/powerpoint/2010/main" val="22201979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668EA-6AE4-4B7F-896E-DFC982D059C4}"/>
              </a:ext>
            </a:extLst>
          </p:cNvPr>
          <p:cNvSpPr>
            <a:spLocks noGrp="1"/>
          </p:cNvSpPr>
          <p:nvPr>
            <p:ph type="title"/>
          </p:nvPr>
        </p:nvSpPr>
        <p:spPr>
          <a:xfrm>
            <a:off x="1333502" y="609600"/>
            <a:ext cx="8596668" cy="1776550"/>
          </a:xfrm>
        </p:spPr>
        <p:txBody>
          <a:bodyPr>
            <a:normAutofit/>
          </a:bodyPr>
          <a:lstStyle/>
          <a:p>
            <a:r>
              <a:rPr lang="en-US" dirty="0"/>
              <a:t>Reflection pit-stop – how has bias showed up for you while teaching on the course?</a:t>
            </a:r>
            <a:endParaRPr lang="en-GB" dirty="0"/>
          </a:p>
        </p:txBody>
      </p:sp>
      <p:sp>
        <p:nvSpPr>
          <p:cNvPr id="3" name="Content Placeholder 2">
            <a:extLst>
              <a:ext uri="{FF2B5EF4-FFF2-40B4-BE49-F238E27FC236}">
                <a16:creationId xmlns:a16="http://schemas.microsoft.com/office/drawing/2014/main" id="{EE10789E-7127-46A6-B699-012796256CD2}"/>
              </a:ext>
            </a:extLst>
          </p:cNvPr>
          <p:cNvSpPr>
            <a:spLocks noGrp="1"/>
          </p:cNvSpPr>
          <p:nvPr>
            <p:ph idx="1"/>
          </p:nvPr>
        </p:nvSpPr>
        <p:spPr>
          <a:xfrm>
            <a:off x="1333502" y="2386150"/>
            <a:ext cx="8596668" cy="4142154"/>
          </a:xfrm>
        </p:spPr>
        <p:txBody>
          <a:bodyPr>
            <a:noAutofit/>
          </a:bodyPr>
          <a:lstStyle/>
          <a:p>
            <a:pPr marL="457200" lvl="1" indent="0" fontAlgn="base">
              <a:buNone/>
            </a:pPr>
            <a:endParaRPr lang="en-US" sz="1800" b="1" dirty="0">
              <a:solidFill>
                <a:schemeClr val="tx1"/>
              </a:solidFill>
            </a:endParaRPr>
          </a:p>
          <a:p>
            <a:pPr fontAlgn="base"/>
            <a:r>
              <a:rPr lang="en-US" sz="2000" dirty="0">
                <a:solidFill>
                  <a:schemeClr val="tx1"/>
                </a:solidFill>
              </a:rPr>
              <a:t>We all have bias. </a:t>
            </a:r>
          </a:p>
          <a:p>
            <a:pPr fontAlgn="base"/>
            <a:r>
              <a:rPr lang="en-US" sz="2000" dirty="0">
                <a:solidFill>
                  <a:schemeClr val="tx1"/>
                </a:solidFill>
              </a:rPr>
              <a:t>How has bias showed up for you as a lecturer on the course?</a:t>
            </a:r>
          </a:p>
          <a:p>
            <a:pPr marL="0" indent="0">
              <a:buNone/>
            </a:pPr>
            <a:endParaRPr lang="en-GB" sz="2000" dirty="0"/>
          </a:p>
          <a:p>
            <a:pPr fontAlgn="base"/>
            <a:r>
              <a:rPr lang="en-US" sz="2000" dirty="0">
                <a:solidFill>
                  <a:schemeClr val="tx1"/>
                </a:solidFill>
              </a:rPr>
              <a:t>There is no right or wrong way of thinking or feeling.</a:t>
            </a:r>
          </a:p>
          <a:p>
            <a:pPr fontAlgn="base"/>
            <a:r>
              <a:rPr lang="en-US" sz="2000" dirty="0">
                <a:solidFill>
                  <a:schemeClr val="tx1"/>
                </a:solidFill>
              </a:rPr>
              <a:t>This is a personal reflection exercise - you don’t have to share your thoughts with anyone else.</a:t>
            </a:r>
          </a:p>
          <a:p>
            <a:pPr marL="0" indent="0">
              <a:buNone/>
            </a:pPr>
            <a:endParaRPr lang="en-GB" sz="2000" dirty="0"/>
          </a:p>
        </p:txBody>
      </p:sp>
    </p:spTree>
    <p:extLst>
      <p:ext uri="{BB962C8B-B14F-4D97-AF65-F5344CB8AC3E}">
        <p14:creationId xmlns:p14="http://schemas.microsoft.com/office/powerpoint/2010/main" val="23824984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4"/>
          <p:cNvSpPr>
            <a:spLocks noGrp="1"/>
          </p:cNvSpPr>
          <p:nvPr>
            <p:ph type="title"/>
          </p:nvPr>
        </p:nvSpPr>
        <p:spPr>
          <a:xfrm>
            <a:off x="698868" y="775649"/>
            <a:ext cx="8948738" cy="1160463"/>
          </a:xfrm>
        </p:spPr>
        <p:txBody>
          <a:bodyPr/>
          <a:lstStyle/>
          <a:p>
            <a:pPr>
              <a:spcBef>
                <a:spcPts val="1200"/>
              </a:spcBef>
            </a:pPr>
            <a:r>
              <a:rPr lang="en-GB" dirty="0">
                <a:solidFill>
                  <a:schemeClr val="accent2"/>
                </a:solidFill>
                <a:latin typeface="Arial" charset="0"/>
              </a:rPr>
              <a:t>Discussion: Impact on teaching sessions</a:t>
            </a:r>
            <a:endParaRPr lang="en-GB" sz="1800" dirty="0">
              <a:solidFill>
                <a:schemeClr val="accent2"/>
              </a:solidFill>
              <a:latin typeface="Arial" charset="0"/>
            </a:endParaRPr>
          </a:p>
        </p:txBody>
      </p:sp>
      <p:sp>
        <p:nvSpPr>
          <p:cNvPr id="2" name="Rectangle 1">
            <a:extLst>
              <a:ext uri="{FF2B5EF4-FFF2-40B4-BE49-F238E27FC236}">
                <a16:creationId xmlns:a16="http://schemas.microsoft.com/office/drawing/2014/main" id="{A2E54BAB-F8B1-474B-A03C-DA815219F97D}"/>
              </a:ext>
            </a:extLst>
          </p:cNvPr>
          <p:cNvSpPr/>
          <p:nvPr/>
        </p:nvSpPr>
        <p:spPr>
          <a:xfrm>
            <a:off x="698868" y="1355880"/>
            <a:ext cx="8524637" cy="374692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400" dirty="0">
                <a:solidFill>
                  <a:schemeClr val="tx1"/>
                </a:solidFill>
                <a:latin typeface="Arial" panose="020B0604020202020204" pitchFamily="34" charset="0"/>
                <a:cs typeface="Arial" panose="020B0604020202020204" pitchFamily="34" charset="0"/>
              </a:rPr>
              <a:t>How might bias affect </a:t>
            </a:r>
            <a:r>
              <a:rPr lang="en-GB" sz="2400" dirty="0" err="1">
                <a:solidFill>
                  <a:schemeClr val="tx1"/>
                </a:solidFill>
                <a:latin typeface="Arial" panose="020B0604020202020204" pitchFamily="34" charset="0"/>
                <a:cs typeface="Arial" panose="020B0604020202020204" pitchFamily="34" charset="0"/>
              </a:rPr>
              <a:t>DClinPsy</a:t>
            </a:r>
            <a:r>
              <a:rPr lang="en-GB" sz="2400" dirty="0">
                <a:solidFill>
                  <a:schemeClr val="tx1"/>
                </a:solidFill>
                <a:latin typeface="Arial" panose="020B0604020202020204" pitchFamily="34" charset="0"/>
                <a:cs typeface="Arial" panose="020B0604020202020204" pitchFamily="34" charset="0"/>
              </a:rPr>
              <a:t> teaching sessions?</a:t>
            </a:r>
          </a:p>
          <a:p>
            <a:pPr algn="ctr"/>
            <a:endParaRPr lang="en-GB" sz="2400" dirty="0">
              <a:latin typeface="Arial" panose="020B0604020202020204" pitchFamily="34" charset="0"/>
              <a:cs typeface="Arial" panose="020B0604020202020204" pitchFamily="34" charset="0"/>
            </a:endParaRPr>
          </a:p>
          <a:p>
            <a:r>
              <a:rPr lang="en-GB" sz="2400" dirty="0">
                <a:solidFill>
                  <a:schemeClr val="tx1"/>
                </a:solidFill>
                <a:latin typeface="Arial" panose="020B0604020202020204" pitchFamily="34" charset="0"/>
                <a:cs typeface="Arial" panose="020B0604020202020204" pitchFamily="34" charset="0"/>
              </a:rPr>
              <a:t>How could you take account of/respond to bias in </a:t>
            </a:r>
            <a:r>
              <a:rPr lang="en-GB" sz="2400" dirty="0" err="1">
                <a:solidFill>
                  <a:schemeClr val="tx1"/>
                </a:solidFill>
                <a:latin typeface="Arial" panose="020B0604020202020204" pitchFamily="34" charset="0"/>
                <a:cs typeface="Arial" panose="020B0604020202020204" pitchFamily="34" charset="0"/>
              </a:rPr>
              <a:t>DClinPsy</a:t>
            </a:r>
            <a:r>
              <a:rPr lang="en-GB" sz="2400" dirty="0">
                <a:solidFill>
                  <a:schemeClr val="tx1"/>
                </a:solidFill>
                <a:latin typeface="Arial" panose="020B0604020202020204" pitchFamily="34" charset="0"/>
                <a:cs typeface="Arial" panose="020B0604020202020204" pitchFamily="34" charset="0"/>
              </a:rPr>
              <a:t> teaching sessions?</a:t>
            </a:r>
          </a:p>
          <a:p>
            <a:pPr marL="171450" indent="-171450">
              <a:buFont typeface="Arial" panose="020B0604020202020204" pitchFamily="34" charset="0"/>
              <a:buChar char="•"/>
            </a:pPr>
            <a:endParaRPr lang="en-GB" sz="2400" dirty="0">
              <a:solidFill>
                <a:schemeClr val="tx1"/>
              </a:solidFill>
              <a:latin typeface="Arial" panose="020B0604020202020204" pitchFamily="34" charset="0"/>
              <a:cs typeface="Arial" panose="020B0604020202020204" pitchFamily="34" charset="0"/>
            </a:endParaRPr>
          </a:p>
          <a:p>
            <a:r>
              <a:rPr lang="en-GB" sz="2400" dirty="0">
                <a:solidFill>
                  <a:schemeClr val="tx1"/>
                </a:solidFill>
                <a:latin typeface="Arial" panose="020B0604020202020204" pitchFamily="34" charset="0"/>
                <a:cs typeface="Arial" panose="020B0604020202020204" pitchFamily="34" charset="0"/>
              </a:rPr>
              <a:t>Have you had the opportunity to reflect on your own biases?</a:t>
            </a:r>
          </a:p>
          <a:p>
            <a:pPr algn="ctr"/>
            <a:endParaRPr lang="en-GB"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887163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668EA-6AE4-4B7F-896E-DFC982D059C4}"/>
              </a:ext>
            </a:extLst>
          </p:cNvPr>
          <p:cNvSpPr>
            <a:spLocks noGrp="1"/>
          </p:cNvSpPr>
          <p:nvPr>
            <p:ph type="title"/>
          </p:nvPr>
        </p:nvSpPr>
        <p:spPr>
          <a:xfrm>
            <a:off x="951115" y="1654463"/>
            <a:ext cx="8691648" cy="3549074"/>
          </a:xfrm>
        </p:spPr>
        <p:txBody>
          <a:bodyPr>
            <a:normAutofit/>
          </a:bodyPr>
          <a:lstStyle/>
          <a:p>
            <a:r>
              <a:rPr lang="en-GB" dirty="0"/>
              <a:t>Final reflections/Q&amp;A</a:t>
            </a:r>
            <a:br>
              <a:rPr lang="en-GB" dirty="0"/>
            </a:br>
            <a:br>
              <a:rPr lang="en-US" dirty="0"/>
            </a:br>
            <a:endParaRPr lang="en-GB" dirty="0">
              <a:solidFill>
                <a:schemeClr val="accent5"/>
              </a:solidFill>
            </a:endParaRPr>
          </a:p>
        </p:txBody>
      </p:sp>
    </p:spTree>
    <p:extLst>
      <p:ext uri="{BB962C8B-B14F-4D97-AF65-F5344CB8AC3E}">
        <p14:creationId xmlns:p14="http://schemas.microsoft.com/office/powerpoint/2010/main" val="157867163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668EA-6AE4-4B7F-896E-DFC982D059C4}"/>
              </a:ext>
            </a:extLst>
          </p:cNvPr>
          <p:cNvSpPr>
            <a:spLocks noGrp="1"/>
          </p:cNvSpPr>
          <p:nvPr>
            <p:ph type="title"/>
          </p:nvPr>
        </p:nvSpPr>
        <p:spPr>
          <a:xfrm>
            <a:off x="474858" y="386576"/>
            <a:ext cx="8596668" cy="1320800"/>
          </a:xfrm>
        </p:spPr>
        <p:txBody>
          <a:bodyPr>
            <a:normAutofit/>
          </a:bodyPr>
          <a:lstStyle/>
          <a:p>
            <a:r>
              <a:rPr lang="en-US" dirty="0"/>
              <a:t>Commitment to action</a:t>
            </a:r>
            <a:endParaRPr lang="en-GB" dirty="0"/>
          </a:p>
        </p:txBody>
      </p:sp>
      <p:sp>
        <p:nvSpPr>
          <p:cNvPr id="3" name="Content Placeholder 2">
            <a:extLst>
              <a:ext uri="{FF2B5EF4-FFF2-40B4-BE49-F238E27FC236}">
                <a16:creationId xmlns:a16="http://schemas.microsoft.com/office/drawing/2014/main" id="{EE10789E-7127-46A6-B699-012796256CD2}"/>
              </a:ext>
            </a:extLst>
          </p:cNvPr>
          <p:cNvSpPr>
            <a:spLocks noGrp="1"/>
          </p:cNvSpPr>
          <p:nvPr>
            <p:ph idx="1"/>
          </p:nvPr>
        </p:nvSpPr>
        <p:spPr>
          <a:xfrm>
            <a:off x="630975" y="1796586"/>
            <a:ext cx="8596668" cy="4142154"/>
          </a:xfrm>
        </p:spPr>
        <p:txBody>
          <a:bodyPr>
            <a:noAutofit/>
          </a:bodyPr>
          <a:lstStyle/>
          <a:p>
            <a:pPr fontAlgn="base"/>
            <a:r>
              <a:rPr lang="en-GB" sz="2000" dirty="0"/>
              <a:t>What actions can/will you take in response to today? </a:t>
            </a:r>
          </a:p>
          <a:p>
            <a:pPr fontAlgn="base"/>
            <a:r>
              <a:rPr lang="en-GB" sz="2000" dirty="0"/>
              <a:t>(E.g., increase understanding about X, find way to explain my approach to situation X based on my previous life experiences, notice when I do certain things in clinical practice and try to understand why etc.)</a:t>
            </a:r>
          </a:p>
        </p:txBody>
      </p:sp>
    </p:spTree>
    <p:extLst>
      <p:ext uri="{BB962C8B-B14F-4D97-AF65-F5344CB8AC3E}">
        <p14:creationId xmlns:p14="http://schemas.microsoft.com/office/powerpoint/2010/main" val="266830883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668EA-6AE4-4B7F-896E-DFC982D059C4}"/>
              </a:ext>
            </a:extLst>
          </p:cNvPr>
          <p:cNvSpPr>
            <a:spLocks noGrp="1"/>
          </p:cNvSpPr>
          <p:nvPr>
            <p:ph type="title"/>
          </p:nvPr>
        </p:nvSpPr>
        <p:spPr>
          <a:xfrm>
            <a:off x="474858" y="386576"/>
            <a:ext cx="8596668" cy="1320800"/>
          </a:xfrm>
        </p:spPr>
        <p:txBody>
          <a:bodyPr>
            <a:normAutofit/>
          </a:bodyPr>
          <a:lstStyle/>
          <a:p>
            <a:r>
              <a:rPr lang="en-US" dirty="0"/>
              <a:t>Feedback</a:t>
            </a:r>
            <a:endParaRPr lang="en-GB" dirty="0"/>
          </a:p>
        </p:txBody>
      </p:sp>
      <p:sp>
        <p:nvSpPr>
          <p:cNvPr id="3" name="Content Placeholder 2">
            <a:extLst>
              <a:ext uri="{FF2B5EF4-FFF2-40B4-BE49-F238E27FC236}">
                <a16:creationId xmlns:a16="http://schemas.microsoft.com/office/drawing/2014/main" id="{EE10789E-7127-46A6-B699-012796256CD2}"/>
              </a:ext>
            </a:extLst>
          </p:cNvPr>
          <p:cNvSpPr>
            <a:spLocks noGrp="1"/>
          </p:cNvSpPr>
          <p:nvPr>
            <p:ph idx="1"/>
          </p:nvPr>
        </p:nvSpPr>
        <p:spPr>
          <a:xfrm>
            <a:off x="630975" y="1796586"/>
            <a:ext cx="8596668" cy="4142154"/>
          </a:xfrm>
        </p:spPr>
        <p:txBody>
          <a:bodyPr>
            <a:noAutofit/>
          </a:bodyPr>
          <a:lstStyle/>
          <a:p>
            <a:pPr fontAlgn="base"/>
            <a:r>
              <a:rPr lang="en-GB" sz="2000" dirty="0"/>
              <a:t>Please complete the online feedback form – this would be a great help in amending/updating the session for the future</a:t>
            </a:r>
          </a:p>
        </p:txBody>
      </p:sp>
    </p:spTree>
    <p:extLst>
      <p:ext uri="{BB962C8B-B14F-4D97-AF65-F5344CB8AC3E}">
        <p14:creationId xmlns:p14="http://schemas.microsoft.com/office/powerpoint/2010/main" val="12096799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26247-E7DB-49E1-B24E-204AA514C425}"/>
              </a:ext>
            </a:extLst>
          </p:cNvPr>
          <p:cNvSpPr>
            <a:spLocks noGrp="1"/>
          </p:cNvSpPr>
          <p:nvPr>
            <p:ph type="title"/>
          </p:nvPr>
        </p:nvSpPr>
        <p:spPr>
          <a:xfrm>
            <a:off x="468351" y="192794"/>
            <a:ext cx="7899328" cy="671951"/>
          </a:xfrm>
        </p:spPr>
        <p:txBody>
          <a:bodyPr anchor="ctr">
            <a:normAutofit/>
          </a:bodyPr>
          <a:lstStyle/>
          <a:p>
            <a:r>
              <a:rPr lang="en-US" dirty="0"/>
              <a:t>References &amp; Further Reading</a:t>
            </a:r>
            <a:endParaRPr lang="en-GB" dirty="0"/>
          </a:p>
        </p:txBody>
      </p:sp>
      <p:sp>
        <p:nvSpPr>
          <p:cNvPr id="3" name="Content Placeholder 2">
            <a:extLst>
              <a:ext uri="{FF2B5EF4-FFF2-40B4-BE49-F238E27FC236}">
                <a16:creationId xmlns:a16="http://schemas.microsoft.com/office/drawing/2014/main" id="{B6EE5144-4091-4390-BB7C-7AB07C417661}"/>
              </a:ext>
            </a:extLst>
          </p:cNvPr>
          <p:cNvSpPr>
            <a:spLocks noGrp="1"/>
          </p:cNvSpPr>
          <p:nvPr>
            <p:ph idx="1"/>
          </p:nvPr>
        </p:nvSpPr>
        <p:spPr>
          <a:xfrm>
            <a:off x="468351" y="864745"/>
            <a:ext cx="9425926" cy="5800461"/>
          </a:xfrm>
        </p:spPr>
        <p:txBody>
          <a:bodyPr anchor="ctr">
            <a:normAutofit fontScale="32500" lnSpcReduction="20000"/>
          </a:bodyPr>
          <a:lstStyle/>
          <a:p>
            <a:pPr fontAlgn="base">
              <a:lnSpc>
                <a:spcPct val="120000"/>
              </a:lnSpc>
              <a:spcBef>
                <a:spcPts val="400"/>
              </a:spcBef>
            </a:pPr>
            <a:r>
              <a:rPr lang="en-US" sz="3200" dirty="0" err="1"/>
              <a:t>Adetimole</a:t>
            </a:r>
            <a:r>
              <a:rPr lang="en-US" sz="3200" dirty="0"/>
              <a:t>, F., </a:t>
            </a:r>
            <a:r>
              <a:rPr lang="en-US" sz="3200" dirty="0" err="1"/>
              <a:t>Afuape</a:t>
            </a:r>
            <a:r>
              <a:rPr lang="en-US" sz="3200" dirty="0"/>
              <a:t>, T., &amp; </a:t>
            </a:r>
            <a:r>
              <a:rPr lang="en-US" sz="3200" dirty="0" err="1"/>
              <a:t>Vara</a:t>
            </a:r>
            <a:r>
              <a:rPr lang="en-US" sz="3200" dirty="0"/>
              <a:t>, R. (2005) The impact of racism on the experience of training on a clinical psychology course.  </a:t>
            </a:r>
            <a:r>
              <a:rPr lang="en-US" sz="3200" i="1" dirty="0"/>
              <a:t>Clinical Psychology Forum</a:t>
            </a:r>
            <a:r>
              <a:rPr lang="en-US" sz="3200" dirty="0"/>
              <a:t>, 48 (May), 11-15</a:t>
            </a:r>
          </a:p>
          <a:p>
            <a:pPr fontAlgn="base">
              <a:lnSpc>
                <a:spcPct val="120000"/>
              </a:lnSpc>
              <a:spcBef>
                <a:spcPts val="400"/>
              </a:spcBef>
            </a:pPr>
            <a:r>
              <a:rPr lang="en-US" sz="3200" dirty="0"/>
              <a:t>Akala (2018) </a:t>
            </a:r>
            <a:r>
              <a:rPr lang="en-US" sz="3200" i="1" dirty="0"/>
              <a:t>Natives: Race and Class in the Ruins of Empire </a:t>
            </a:r>
            <a:r>
              <a:rPr lang="en-US" sz="3200" dirty="0"/>
              <a:t>. Two Roads.</a:t>
            </a:r>
          </a:p>
          <a:p>
            <a:pPr fontAlgn="base">
              <a:lnSpc>
                <a:spcPct val="120000"/>
              </a:lnSpc>
              <a:spcBef>
                <a:spcPts val="400"/>
              </a:spcBef>
            </a:pPr>
            <a:r>
              <a:rPr lang="en-US" sz="3200" dirty="0"/>
              <a:t>Beck, A. (2016) Talking to Black and Ethnic Minority service users about their experience of racism, </a:t>
            </a:r>
            <a:r>
              <a:rPr lang="en-US" sz="3200" i="1" dirty="0"/>
              <a:t>CBT Today</a:t>
            </a:r>
            <a:r>
              <a:rPr lang="en-US" sz="3200" dirty="0"/>
              <a:t>, September, 14-16.</a:t>
            </a:r>
          </a:p>
          <a:p>
            <a:pPr fontAlgn="base">
              <a:lnSpc>
                <a:spcPct val="120000"/>
              </a:lnSpc>
              <a:spcBef>
                <a:spcPts val="400"/>
              </a:spcBef>
            </a:pPr>
            <a:r>
              <a:rPr lang="en-GB" sz="3200" dirty="0"/>
              <a:t>Burnham, J. (1992). Approach – method – technique: making distinctions and creating connections. </a:t>
            </a:r>
            <a:r>
              <a:rPr lang="en-GB" sz="3200" i="1" dirty="0"/>
              <a:t>Human Systems</a:t>
            </a:r>
            <a:r>
              <a:rPr lang="en-GB" sz="3200" dirty="0"/>
              <a:t>, </a:t>
            </a:r>
            <a:r>
              <a:rPr lang="en-GB" sz="3200" i="1" dirty="0"/>
              <a:t>3,</a:t>
            </a:r>
            <a:r>
              <a:rPr lang="en-GB" sz="3200" dirty="0"/>
              <a:t> 3–27.</a:t>
            </a:r>
          </a:p>
          <a:p>
            <a:pPr fontAlgn="base">
              <a:lnSpc>
                <a:spcPct val="120000"/>
              </a:lnSpc>
              <a:spcBef>
                <a:spcPts val="400"/>
              </a:spcBef>
            </a:pPr>
            <a:r>
              <a:rPr lang="en-GB" sz="3200" dirty="0"/>
              <a:t>Burnham, J. (2012) Developments in Social GRRRAAACCEEESSS: visible – invisible and voiced – unvoiced. In I.-B. Krause, (ed.) </a:t>
            </a:r>
            <a:r>
              <a:rPr lang="en-GB" sz="3200" i="1" dirty="0"/>
              <a:t>Culture and Reﬂexivity in Systemic Psychotherapy: Mutual Perspectives </a:t>
            </a:r>
            <a:r>
              <a:rPr lang="en-GB" sz="3200" dirty="0"/>
              <a:t>(pp. 139–160). London: </a:t>
            </a:r>
            <a:r>
              <a:rPr lang="en-GB" sz="3200" dirty="0" err="1"/>
              <a:t>Karnac</a:t>
            </a:r>
            <a:r>
              <a:rPr lang="en-GB" sz="3200" dirty="0"/>
              <a:t>.</a:t>
            </a:r>
          </a:p>
          <a:p>
            <a:pPr fontAlgn="base">
              <a:lnSpc>
                <a:spcPct val="120000"/>
              </a:lnSpc>
              <a:spcBef>
                <a:spcPts val="400"/>
              </a:spcBef>
            </a:pPr>
            <a:r>
              <a:rPr lang="en-GB" sz="3200" dirty="0"/>
              <a:t>Butler, C. (2015). Intersectionality in family therapy training: Inviting students to embrace the complexities of lived experience. </a:t>
            </a:r>
            <a:r>
              <a:rPr lang="en-GB" sz="3200" i="1" dirty="0"/>
              <a:t>Journal of Family Therapy, 37(4)</a:t>
            </a:r>
            <a:r>
              <a:rPr lang="en-GB" sz="3200" dirty="0"/>
              <a:t>, 583-589.</a:t>
            </a:r>
            <a:endParaRPr lang="en-US" sz="3200" dirty="0"/>
          </a:p>
          <a:p>
            <a:pPr fontAlgn="base">
              <a:lnSpc>
                <a:spcPct val="120000"/>
              </a:lnSpc>
              <a:spcBef>
                <a:spcPts val="400"/>
              </a:spcBef>
            </a:pPr>
            <a:r>
              <a:rPr lang="en-US" sz="3200" dirty="0"/>
              <a:t>Constantine, MD &amp; Sue, DW (2006) </a:t>
            </a:r>
            <a:r>
              <a:rPr lang="en-US" sz="3200" i="1" dirty="0"/>
              <a:t>Addressing Racism</a:t>
            </a:r>
            <a:r>
              <a:rPr lang="en-US" sz="3200" dirty="0"/>
              <a:t>. Wiley</a:t>
            </a:r>
          </a:p>
          <a:p>
            <a:pPr fontAlgn="base">
              <a:lnSpc>
                <a:spcPct val="120000"/>
              </a:lnSpc>
              <a:spcBef>
                <a:spcPts val="400"/>
              </a:spcBef>
            </a:pPr>
            <a:r>
              <a:rPr lang="en-GB" sz="3200" dirty="0"/>
              <a:t>Crenshaw, K. (1989) Demarginalizing the intersection of race and sex: a black feminist critique of antidiscrimination doctrine, feminist theory, and antiracist politics. </a:t>
            </a:r>
            <a:r>
              <a:rPr lang="en-GB" sz="3200" i="1" dirty="0"/>
              <a:t>University of Chicago Legal Forum,</a:t>
            </a:r>
            <a:r>
              <a:rPr lang="en-GB" sz="3200" dirty="0"/>
              <a:t> </a:t>
            </a:r>
            <a:r>
              <a:rPr lang="en-GB" sz="3200" i="1" dirty="0"/>
              <a:t>140,</a:t>
            </a:r>
            <a:r>
              <a:rPr lang="en-GB" sz="3200" dirty="0"/>
              <a:t> 139–167.</a:t>
            </a:r>
            <a:endParaRPr lang="en-US" sz="3200" dirty="0"/>
          </a:p>
          <a:p>
            <a:pPr fontAlgn="base">
              <a:lnSpc>
                <a:spcPct val="120000"/>
              </a:lnSpc>
              <a:spcBef>
                <a:spcPts val="400"/>
              </a:spcBef>
            </a:pPr>
            <a:r>
              <a:rPr lang="en-US" sz="3200" dirty="0" err="1"/>
              <a:t>Decolonising</a:t>
            </a:r>
            <a:r>
              <a:rPr lang="en-US" sz="3200" dirty="0"/>
              <a:t> the Academy </a:t>
            </a:r>
            <a:r>
              <a:rPr lang="en-GB" sz="3200" dirty="0"/>
              <a:t>#RMF </a:t>
            </a:r>
            <a:r>
              <a:rPr lang="en-GB" sz="3200" dirty="0">
                <a:hlinkClick r:id="rId3"/>
              </a:rPr>
              <a:t>http://www.ascleiden.nl/content/decolonizing-academy-informal-conference-report</a:t>
            </a:r>
            <a:endParaRPr lang="en-GB" sz="3200" dirty="0"/>
          </a:p>
          <a:p>
            <a:pPr>
              <a:lnSpc>
                <a:spcPct val="120000"/>
              </a:lnSpc>
              <a:spcBef>
                <a:spcPts val="400"/>
              </a:spcBef>
            </a:pPr>
            <a:r>
              <a:rPr lang="en-GB" sz="3200" dirty="0"/>
              <a:t>Grice, T., Alcock, K., and </a:t>
            </a:r>
            <a:r>
              <a:rPr lang="en-GB" sz="3200" dirty="0" err="1"/>
              <a:t>Scior</a:t>
            </a:r>
            <a:r>
              <a:rPr lang="en-GB" sz="3200" dirty="0"/>
              <a:t>, K. (2018). </a:t>
            </a:r>
            <a:r>
              <a:rPr lang="en-GB" sz="3200" dirty="0">
                <a:hlinkClick r:id="rId3"/>
              </a:rPr>
              <a:t>Mental health disclosure among clinical psychologists in training: Perfectionism and pragmatism</a:t>
            </a:r>
            <a:r>
              <a:rPr lang="en-GB" sz="3200" dirty="0"/>
              <a:t>. </a:t>
            </a:r>
            <a:r>
              <a:rPr lang="en-GB" sz="3200" i="1" dirty="0"/>
              <a:t>Clinical Psychology and Psychotherapy,</a:t>
            </a:r>
            <a:r>
              <a:rPr lang="en-GB" sz="3200" dirty="0"/>
              <a:t> </a:t>
            </a:r>
            <a:r>
              <a:rPr lang="en-GB" sz="3200" i="1" dirty="0"/>
              <a:t>25</a:t>
            </a:r>
            <a:r>
              <a:rPr lang="en-GB" sz="3200" dirty="0"/>
              <a:t>(5), 721-729. </a:t>
            </a:r>
            <a:r>
              <a:rPr lang="en-US" sz="3200" dirty="0" err="1"/>
              <a:t>doi</a:t>
            </a:r>
            <a:r>
              <a:rPr lang="en-US" sz="3200" dirty="0"/>
              <a:t>: 10.1002/cpp.2192</a:t>
            </a:r>
          </a:p>
          <a:p>
            <a:pPr fontAlgn="base">
              <a:lnSpc>
                <a:spcPct val="120000"/>
              </a:lnSpc>
              <a:spcBef>
                <a:spcPts val="400"/>
              </a:spcBef>
            </a:pPr>
            <a:r>
              <a:rPr lang="en-GB" sz="3200" dirty="0" err="1"/>
              <a:t>Holdstock</a:t>
            </a:r>
            <a:r>
              <a:rPr lang="en-GB" sz="3200" dirty="0"/>
              <a:t>, L.  (2000) </a:t>
            </a:r>
            <a:r>
              <a:rPr lang="en-GB" sz="3200" i="1" dirty="0"/>
              <a:t>Re-Examining Psychology: Critical Perspectives and African Insights</a:t>
            </a:r>
            <a:r>
              <a:rPr lang="en-GB" sz="3200" dirty="0"/>
              <a:t>. Routledge.</a:t>
            </a:r>
          </a:p>
          <a:p>
            <a:pPr fontAlgn="base">
              <a:lnSpc>
                <a:spcPct val="120000"/>
              </a:lnSpc>
              <a:spcBef>
                <a:spcPts val="400"/>
              </a:spcBef>
            </a:pPr>
            <a:r>
              <a:rPr lang="en-GB" sz="3200" dirty="0">
                <a:ea typeface="ＭＳ Ｐゴシック"/>
                <a:cs typeface="ＭＳ Ｐゴシック"/>
              </a:rPr>
              <a:t>Mackintosh, P. (1990). Unpacking the Invisible Knapsack. </a:t>
            </a:r>
            <a:r>
              <a:rPr lang="en-GB" sz="3200" dirty="0">
                <a:ea typeface="ＭＳ Ｐゴシック"/>
                <a:cs typeface="ＭＳ Ｐゴシック"/>
                <a:hlinkClick r:id="rId3"/>
              </a:rPr>
              <a:t>http://mmcisaac.faculty.asu.edu/emc598ge/Unpacking.html</a:t>
            </a:r>
            <a:endParaRPr lang="en-GB" sz="3200" dirty="0"/>
          </a:p>
          <a:p>
            <a:pPr fontAlgn="base">
              <a:lnSpc>
                <a:spcPct val="120000"/>
              </a:lnSpc>
              <a:spcBef>
                <a:spcPts val="400"/>
              </a:spcBef>
            </a:pPr>
            <a:r>
              <a:rPr lang="en-GB" sz="3200" dirty="0" err="1"/>
              <a:t>Nwoyo</a:t>
            </a:r>
            <a:r>
              <a:rPr lang="en-GB" sz="3200" dirty="0"/>
              <a:t>, A. (2015) African psychology and the </a:t>
            </a:r>
            <a:r>
              <a:rPr lang="en-GB" sz="3200" dirty="0" err="1"/>
              <a:t>Africentric</a:t>
            </a:r>
            <a:r>
              <a:rPr lang="en-GB" sz="3200" dirty="0"/>
              <a:t> paradigm to clinical diagnosis and treatment. </a:t>
            </a:r>
            <a:r>
              <a:rPr lang="en-GB" sz="3200" i="1" dirty="0"/>
              <a:t>South African Journal of Psychology</a:t>
            </a:r>
            <a:r>
              <a:rPr lang="en-GB" sz="3200" dirty="0"/>
              <a:t>, </a:t>
            </a:r>
            <a:r>
              <a:rPr lang="en-GB" sz="3200" b="1" dirty="0"/>
              <a:t>45</a:t>
            </a:r>
            <a:r>
              <a:rPr lang="en-GB" sz="3200" dirty="0"/>
              <a:t>(3), 305-317.</a:t>
            </a:r>
          </a:p>
          <a:p>
            <a:pPr fontAlgn="base">
              <a:lnSpc>
                <a:spcPct val="120000"/>
              </a:lnSpc>
              <a:spcBef>
                <a:spcPts val="400"/>
              </a:spcBef>
            </a:pPr>
            <a:r>
              <a:rPr lang="en-GB" sz="3200" dirty="0"/>
              <a:t>Patel, N., et al., (2000) </a:t>
            </a:r>
            <a:r>
              <a:rPr lang="en-GB" sz="3200" i="1" dirty="0"/>
              <a:t>Clinical Psychology, Race and Culture</a:t>
            </a:r>
            <a:r>
              <a:rPr lang="en-GB" sz="3200" dirty="0"/>
              <a:t>. BPS.</a:t>
            </a:r>
          </a:p>
          <a:p>
            <a:pPr>
              <a:lnSpc>
                <a:spcPct val="120000"/>
              </a:lnSpc>
              <a:spcBef>
                <a:spcPts val="400"/>
              </a:spcBef>
            </a:pPr>
            <a:r>
              <a:rPr lang="en-GB" sz="3200" dirty="0"/>
              <a:t>Sue, D. W., and Sue, D., (2016). </a:t>
            </a:r>
            <a:r>
              <a:rPr lang="en-GB" sz="3200" i="1" dirty="0" err="1"/>
              <a:t>Counseling</a:t>
            </a:r>
            <a:r>
              <a:rPr lang="en-GB" sz="3200" i="1" dirty="0"/>
              <a:t> the Culturally Diverse </a:t>
            </a:r>
            <a:r>
              <a:rPr lang="en-GB" sz="3200" dirty="0"/>
              <a:t>(7</a:t>
            </a:r>
            <a:r>
              <a:rPr lang="en-GB" sz="3200" baseline="30000" dirty="0"/>
              <a:t>th</a:t>
            </a:r>
            <a:r>
              <a:rPr lang="en-GB" sz="3200" dirty="0"/>
              <a:t> edition).</a:t>
            </a:r>
          </a:p>
          <a:p>
            <a:pPr>
              <a:lnSpc>
                <a:spcPct val="120000"/>
              </a:lnSpc>
              <a:spcBef>
                <a:spcPts val="400"/>
              </a:spcBef>
            </a:pPr>
            <a:r>
              <a:rPr lang="en-GB" sz="3200" dirty="0"/>
              <a:t>Sue, D. W., (2016). </a:t>
            </a:r>
            <a:r>
              <a:rPr lang="en-GB" sz="3200" i="1" dirty="0"/>
              <a:t>Race Talk and the Conspiracy of Silence: Understanding and Facilitating Difficult Dialogues on Race. </a:t>
            </a:r>
          </a:p>
          <a:p>
            <a:pPr>
              <a:lnSpc>
                <a:spcPct val="120000"/>
              </a:lnSpc>
              <a:spcBef>
                <a:spcPts val="400"/>
              </a:spcBef>
            </a:pPr>
            <a:r>
              <a:rPr lang="en-GB" sz="3200" dirty="0"/>
              <a:t>Sue, D. W. (2010). </a:t>
            </a:r>
            <a:r>
              <a:rPr lang="en-GB" sz="3200" i="1" dirty="0"/>
              <a:t>Microaggressions in Daily Life: Race, Gender and Sexual Orientation</a:t>
            </a:r>
            <a:r>
              <a:rPr lang="en-GB" sz="3200" dirty="0"/>
              <a:t>.</a:t>
            </a:r>
          </a:p>
          <a:p>
            <a:pPr fontAlgn="base">
              <a:lnSpc>
                <a:spcPct val="120000"/>
              </a:lnSpc>
              <a:spcBef>
                <a:spcPts val="400"/>
              </a:spcBef>
            </a:pPr>
            <a:r>
              <a:rPr lang="en-US" sz="3200" dirty="0"/>
              <a:t>Richards, G. (2012) </a:t>
            </a:r>
            <a:r>
              <a:rPr lang="en-US" sz="3200" i="1" dirty="0"/>
              <a:t>‘Race’, Racism and Psychology</a:t>
            </a:r>
            <a:r>
              <a:rPr lang="en-US" sz="3200" dirty="0"/>
              <a:t>. Routledge.</a:t>
            </a:r>
          </a:p>
          <a:p>
            <a:pPr fontAlgn="base">
              <a:lnSpc>
                <a:spcPct val="120000"/>
              </a:lnSpc>
              <a:spcBef>
                <a:spcPts val="400"/>
              </a:spcBef>
            </a:pPr>
            <a:r>
              <a:rPr lang="en-GB" sz="3200" dirty="0"/>
              <a:t>Roper-Hall, A. (1998) Working systemically with older people and their families who have ‘come to grief’. In P. Sutcliffe, G. Tufnell and U. Cornish (eds) </a:t>
            </a:r>
            <a:r>
              <a:rPr lang="en-GB" sz="3200" i="1" dirty="0"/>
              <a:t>Working with the Dying and Bereaved: Systemic Approaches to Therapeutic Work </a:t>
            </a:r>
            <a:r>
              <a:rPr lang="en-GB" sz="3200" dirty="0"/>
              <a:t>(pp.177–206). London: Macmillan.</a:t>
            </a:r>
            <a:endParaRPr lang="en-US" sz="3200" dirty="0"/>
          </a:p>
          <a:p>
            <a:pPr fontAlgn="base">
              <a:lnSpc>
                <a:spcPct val="120000"/>
              </a:lnSpc>
              <a:spcBef>
                <a:spcPts val="400"/>
              </a:spcBef>
            </a:pPr>
            <a:r>
              <a:rPr lang="en-US" sz="3200" dirty="0"/>
              <a:t>Shah, S., Wood, N. &amp; Nolte, L. (2012 )The experiences of being a trainee clinical psychologist from a black and minority ethnic group: a qualitative study. </a:t>
            </a:r>
            <a:r>
              <a:rPr lang="en-US" sz="3200" i="1" dirty="0"/>
              <a:t>Clinical Psychology Forum</a:t>
            </a:r>
            <a:r>
              <a:rPr lang="en-US" sz="3200" dirty="0"/>
              <a:t>. April, p. 32-35</a:t>
            </a:r>
          </a:p>
          <a:p>
            <a:pPr fontAlgn="base">
              <a:lnSpc>
                <a:spcPct val="120000"/>
              </a:lnSpc>
              <a:spcBef>
                <a:spcPts val="400"/>
              </a:spcBef>
            </a:pPr>
            <a:r>
              <a:rPr lang="en-US" sz="3200" dirty="0" err="1"/>
              <a:t>Doane</a:t>
            </a:r>
            <a:r>
              <a:rPr lang="en-US" sz="3200" dirty="0"/>
              <a:t>, A.W. &amp; Bonilla-Silva, E. (2003) </a:t>
            </a:r>
            <a:r>
              <a:rPr lang="en-US" sz="3200" i="1" dirty="0"/>
              <a:t>White Out: The Continuing Significance of Racism</a:t>
            </a:r>
            <a:r>
              <a:rPr lang="en-US" sz="3200" dirty="0"/>
              <a:t>. Routledge.</a:t>
            </a:r>
          </a:p>
          <a:p>
            <a:pPr>
              <a:lnSpc>
                <a:spcPct val="90000"/>
              </a:lnSpc>
            </a:pPr>
            <a:endParaRPr lang="en-GB" sz="700" dirty="0"/>
          </a:p>
        </p:txBody>
      </p:sp>
    </p:spTree>
    <p:extLst>
      <p:ext uri="{BB962C8B-B14F-4D97-AF65-F5344CB8AC3E}">
        <p14:creationId xmlns:p14="http://schemas.microsoft.com/office/powerpoint/2010/main" val="4868366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1EDB30-CAFC-40DB-8217-CD905151BA8E}"/>
              </a:ext>
            </a:extLst>
          </p:cNvPr>
          <p:cNvSpPr>
            <a:spLocks noGrp="1"/>
          </p:cNvSpPr>
          <p:nvPr>
            <p:ph idx="1"/>
          </p:nvPr>
        </p:nvSpPr>
        <p:spPr>
          <a:xfrm>
            <a:off x="379141" y="377328"/>
            <a:ext cx="8530683" cy="6103343"/>
          </a:xfrm>
        </p:spPr>
        <p:txBody>
          <a:bodyPr anchor="ctr">
            <a:normAutofit/>
          </a:bodyPr>
          <a:lstStyle/>
          <a:p>
            <a:pPr fontAlgn="base">
              <a:lnSpc>
                <a:spcPct val="90000"/>
              </a:lnSpc>
            </a:pPr>
            <a:r>
              <a:rPr lang="en-US" sz="1400" dirty="0" err="1"/>
              <a:t>DiAngelo</a:t>
            </a:r>
            <a:r>
              <a:rPr lang="en-US" sz="1400" dirty="0"/>
              <a:t>, R. (2018) </a:t>
            </a:r>
            <a:r>
              <a:rPr lang="en-US" sz="1400" i="1" dirty="0"/>
              <a:t>White Fragility</a:t>
            </a:r>
            <a:r>
              <a:rPr lang="en-US" sz="1400" dirty="0"/>
              <a:t>. Boston: Beacon Press.</a:t>
            </a:r>
          </a:p>
          <a:p>
            <a:pPr fontAlgn="base">
              <a:lnSpc>
                <a:spcPct val="90000"/>
              </a:lnSpc>
            </a:pPr>
            <a:r>
              <a:rPr lang="en-US" sz="1400" dirty="0"/>
              <a:t>Eddo-Lodge, R. (2017) </a:t>
            </a:r>
            <a:r>
              <a:rPr lang="en-US" sz="1400" i="1" dirty="0"/>
              <a:t>Why I'm No Longer Talking to White People About Race. </a:t>
            </a:r>
            <a:r>
              <a:rPr lang="en-US" sz="1400" dirty="0"/>
              <a:t>Bloomsbury</a:t>
            </a:r>
            <a:r>
              <a:rPr lang="en-US" sz="1400" i="1" dirty="0"/>
              <a:t>.</a:t>
            </a:r>
            <a:endParaRPr lang="en-US" sz="1400" dirty="0"/>
          </a:p>
          <a:p>
            <a:pPr fontAlgn="base">
              <a:lnSpc>
                <a:spcPct val="90000"/>
              </a:lnSpc>
            </a:pPr>
            <a:r>
              <a:rPr lang="en-US" sz="1400" dirty="0"/>
              <a:t>Fernando, S. (2017) </a:t>
            </a:r>
            <a:r>
              <a:rPr lang="en-US" sz="1400" i="1" dirty="0"/>
              <a:t>Institutional Racism in Psychiatry and Clinical Psychology.</a:t>
            </a:r>
            <a:r>
              <a:rPr lang="en-US" sz="1400" dirty="0"/>
              <a:t> Palgrave Macmillan.</a:t>
            </a:r>
          </a:p>
          <a:p>
            <a:pPr fontAlgn="base">
              <a:lnSpc>
                <a:spcPct val="90000"/>
              </a:lnSpc>
            </a:pPr>
            <a:r>
              <a:rPr lang="en-US" sz="1400" dirty="0"/>
              <a:t>Nolte, L. (2007) White is a </a:t>
            </a:r>
            <a:r>
              <a:rPr lang="en-US" sz="1400" dirty="0" err="1"/>
              <a:t>colour</a:t>
            </a:r>
            <a:r>
              <a:rPr lang="en-US" sz="1400" dirty="0"/>
              <a:t> too. </a:t>
            </a:r>
            <a:r>
              <a:rPr lang="en-US" sz="1400" i="1" dirty="0"/>
              <a:t>Journal of Family Therapy</a:t>
            </a:r>
            <a:r>
              <a:rPr lang="en-US" sz="1400" dirty="0"/>
              <a:t>, </a:t>
            </a:r>
            <a:r>
              <a:rPr lang="en-US" sz="1400" b="1" dirty="0"/>
              <a:t>29</a:t>
            </a:r>
            <a:r>
              <a:rPr lang="en-US" sz="1400" dirty="0"/>
              <a:t>(4), 378-388.</a:t>
            </a:r>
          </a:p>
          <a:p>
            <a:pPr fontAlgn="base">
              <a:lnSpc>
                <a:spcPct val="90000"/>
              </a:lnSpc>
            </a:pPr>
            <a:r>
              <a:rPr lang="en-US" sz="1400" dirty="0"/>
              <a:t>Patel, N. (2018) Fifty Ways to Leave Your…Racism. </a:t>
            </a:r>
            <a:r>
              <a:rPr lang="en-US" sz="1400" i="1" dirty="0"/>
              <a:t>Journal of Critical Psychology, Counselling and Psychotherapy, </a:t>
            </a:r>
            <a:r>
              <a:rPr lang="en-US" sz="1400" b="1" dirty="0"/>
              <a:t>18</a:t>
            </a:r>
            <a:r>
              <a:rPr lang="en-US" sz="1400" i="1" dirty="0"/>
              <a:t> (2), 61-79.</a:t>
            </a:r>
            <a:endParaRPr lang="en-US" sz="1400" dirty="0"/>
          </a:p>
          <a:p>
            <a:pPr fontAlgn="base">
              <a:lnSpc>
                <a:spcPct val="90000"/>
              </a:lnSpc>
            </a:pPr>
            <a:r>
              <a:rPr lang="en-US" sz="1400" dirty="0"/>
              <a:t>Speller, K (2015) Why It’s Not Racist To Talk About White Privilege. MTV News. </a:t>
            </a:r>
            <a:r>
              <a:rPr lang="en-US" sz="1400" dirty="0">
                <a:hlinkClick r:id="rId2"/>
              </a:rPr>
              <a:t>http://www.mtv.com/news/2196003/heres-why-its-not-racist-to-talk-about-white-privilege</a:t>
            </a:r>
            <a:endParaRPr lang="en-US" sz="1400" dirty="0"/>
          </a:p>
          <a:p>
            <a:pPr fontAlgn="base">
              <a:lnSpc>
                <a:spcPct val="90000"/>
              </a:lnSpc>
            </a:pPr>
            <a:r>
              <a:rPr lang="en-US" sz="1400" dirty="0" err="1"/>
              <a:t>Wa</a:t>
            </a:r>
            <a:r>
              <a:rPr lang="en-US" sz="1400" dirty="0"/>
              <a:t> </a:t>
            </a:r>
            <a:r>
              <a:rPr lang="en-US" sz="1400" dirty="0" err="1"/>
              <a:t>Thiong’o</a:t>
            </a:r>
            <a:r>
              <a:rPr lang="en-US" sz="1400" dirty="0"/>
              <a:t>, N. (1986) </a:t>
            </a:r>
            <a:r>
              <a:rPr lang="en-US" sz="1400" i="1" dirty="0" err="1"/>
              <a:t>Decolonising</a:t>
            </a:r>
            <a:r>
              <a:rPr lang="en-US" sz="1400" i="1" dirty="0"/>
              <a:t> the Mind</a:t>
            </a:r>
            <a:r>
              <a:rPr lang="en-US" sz="1400" dirty="0"/>
              <a:t>. (James Currey Edition, 2011).</a:t>
            </a:r>
          </a:p>
          <a:p>
            <a:pPr fontAlgn="base">
              <a:lnSpc>
                <a:spcPct val="90000"/>
              </a:lnSpc>
            </a:pPr>
            <a:r>
              <a:rPr lang="en-US" sz="1400" dirty="0"/>
              <a:t>Wood, N. &amp; Patel, N. (2017).On Addressing Whiteness During Clinical Psychology Training. </a:t>
            </a:r>
            <a:r>
              <a:rPr lang="en-US" sz="1400" i="1" dirty="0"/>
              <a:t>SAJP</a:t>
            </a:r>
            <a:r>
              <a:rPr lang="en-US" sz="1400" dirty="0"/>
              <a:t>:  </a:t>
            </a:r>
            <a:r>
              <a:rPr lang="en-US" sz="1400" dirty="0">
                <a:hlinkClick r:id="rId2"/>
              </a:rPr>
              <a:t>https://journals.sagepub.com/doi/abs/10.1177/0081246317722099?journalCode=sapc#articleShareContaine</a:t>
            </a:r>
            <a:endParaRPr lang="en-US" sz="1400" dirty="0"/>
          </a:p>
          <a:p>
            <a:pPr>
              <a:lnSpc>
                <a:spcPct val="90000"/>
              </a:lnSpc>
            </a:pPr>
            <a:r>
              <a:rPr lang="en-GB" sz="1400" dirty="0"/>
              <a:t>Merced K, </a:t>
            </a:r>
            <a:r>
              <a:rPr lang="en-GB" sz="1400" dirty="0" err="1"/>
              <a:t>Imel</a:t>
            </a:r>
            <a:r>
              <a:rPr lang="en-GB" sz="1400" dirty="0"/>
              <a:t> ZE, Baldwin SA, Fischer H, Yoon T, Stewart C, Simon G, </a:t>
            </a:r>
            <a:r>
              <a:rPr lang="en-GB" sz="1400" dirty="0" err="1"/>
              <a:t>Ahmedani</a:t>
            </a:r>
            <a:r>
              <a:rPr lang="en-GB" sz="1400" dirty="0"/>
              <a:t> B, Beck A, </a:t>
            </a:r>
            <a:r>
              <a:rPr lang="en-GB" sz="1400" dirty="0" err="1"/>
              <a:t>Daida</a:t>
            </a:r>
            <a:r>
              <a:rPr lang="en-GB" sz="1400" dirty="0"/>
              <a:t> Y, </a:t>
            </a:r>
            <a:r>
              <a:rPr lang="en-GB" sz="1400" dirty="0" err="1"/>
              <a:t>Hubley</a:t>
            </a:r>
            <a:r>
              <a:rPr lang="en-GB" sz="1400" dirty="0"/>
              <a:t> S, </a:t>
            </a:r>
            <a:r>
              <a:rPr lang="en-GB" sz="1400" dirty="0" err="1"/>
              <a:t>Rossom</a:t>
            </a:r>
            <a:r>
              <a:rPr lang="en-GB" sz="1400" dirty="0"/>
              <a:t> R, </a:t>
            </a:r>
            <a:r>
              <a:rPr lang="en-GB" sz="1400" dirty="0" err="1"/>
              <a:t>Waitzfelder</a:t>
            </a:r>
            <a:r>
              <a:rPr lang="en-GB" sz="1400" dirty="0"/>
              <a:t> B, </a:t>
            </a:r>
            <a:r>
              <a:rPr lang="en-GB" sz="1400" dirty="0" err="1"/>
              <a:t>Zeber</a:t>
            </a:r>
            <a:r>
              <a:rPr lang="en-GB" sz="1400" dirty="0"/>
              <a:t> JE, Coleman KJ. Provider contributions to disparities in mental health care. </a:t>
            </a:r>
            <a:r>
              <a:rPr lang="en-GB" sz="1400" dirty="0" err="1"/>
              <a:t>Psychiatr</a:t>
            </a:r>
            <a:r>
              <a:rPr lang="en-GB" sz="1400" dirty="0"/>
              <a:t> Serv. 2020 Apr 28: </a:t>
            </a:r>
            <a:r>
              <a:rPr lang="en-GB" sz="1400" dirty="0" err="1"/>
              <a:t>doi</a:t>
            </a:r>
            <a:r>
              <a:rPr lang="en-GB" sz="1400" dirty="0"/>
              <a:t>: 10.1176/appi.ps.201800500. [</a:t>
            </a:r>
            <a:r>
              <a:rPr lang="en-GB" sz="1400" dirty="0" err="1"/>
              <a:t>Epub</a:t>
            </a:r>
            <a:r>
              <a:rPr lang="en-GB" sz="1400" dirty="0"/>
              <a:t> ahead of print]</a:t>
            </a:r>
          </a:p>
          <a:p>
            <a:pPr>
              <a:lnSpc>
                <a:spcPct val="90000"/>
              </a:lnSpc>
            </a:pPr>
            <a:r>
              <a:rPr lang="en-GB" sz="1400" dirty="0"/>
              <a:t>Green JG, McLaughlin KA, </a:t>
            </a:r>
            <a:r>
              <a:rPr lang="en-GB" sz="1400" dirty="0" err="1"/>
              <a:t>Fillbrunn</a:t>
            </a:r>
            <a:r>
              <a:rPr lang="en-GB" sz="1400" dirty="0"/>
              <a:t> M. Barriers to Mental Health Service Use and Predictors of Treatment Drop Out: Racial/Ethnic Variation in a Population-Based Study. </a:t>
            </a:r>
            <a:r>
              <a:rPr lang="en-GB" sz="1400" dirty="0" err="1"/>
              <a:t>Adm</a:t>
            </a:r>
            <a:r>
              <a:rPr lang="en-GB" sz="1400" dirty="0"/>
              <a:t> Policy </a:t>
            </a:r>
            <a:r>
              <a:rPr lang="en-GB" sz="1400" dirty="0" err="1"/>
              <a:t>Ment</a:t>
            </a:r>
            <a:r>
              <a:rPr lang="en-GB" sz="1400" dirty="0"/>
              <a:t> Health. 2020 Feb 19. </a:t>
            </a:r>
            <a:r>
              <a:rPr lang="en-GB" sz="1400" dirty="0" err="1"/>
              <a:t>doi</a:t>
            </a:r>
            <a:r>
              <a:rPr lang="en-GB" sz="1400" dirty="0"/>
              <a:t>: 10.1007/s10488-020-01021-6. [</a:t>
            </a:r>
            <a:r>
              <a:rPr lang="en-GB" sz="1400" dirty="0" err="1"/>
              <a:t>Epub</a:t>
            </a:r>
            <a:r>
              <a:rPr lang="en-GB" sz="1400" dirty="0"/>
              <a:t> ahead of print]</a:t>
            </a:r>
          </a:p>
          <a:p>
            <a:pPr>
              <a:lnSpc>
                <a:spcPct val="90000"/>
              </a:lnSpc>
            </a:pPr>
            <a:r>
              <a:rPr lang="en-GB" sz="1400" dirty="0" err="1"/>
              <a:t>Biener</a:t>
            </a:r>
            <a:r>
              <a:rPr lang="en-GB" sz="1400" dirty="0"/>
              <a:t> AI, </a:t>
            </a:r>
            <a:r>
              <a:rPr lang="en-GB" sz="1400" dirty="0" err="1"/>
              <a:t>Zuvekas</a:t>
            </a:r>
            <a:r>
              <a:rPr lang="en-GB" sz="1400" dirty="0"/>
              <a:t> SH. Fukuda M, Jackson JS, Kessler RC, </a:t>
            </a:r>
            <a:r>
              <a:rPr lang="en-GB" sz="1400" dirty="0" err="1"/>
              <a:t>Sadikova</a:t>
            </a:r>
            <a:r>
              <a:rPr lang="en-GB" sz="1400" dirty="0"/>
              <a:t> E, Sampson NA, </a:t>
            </a:r>
            <a:r>
              <a:rPr lang="en-GB" sz="1400" dirty="0" err="1"/>
              <a:t>Vilsaint</a:t>
            </a:r>
            <a:r>
              <a:rPr lang="en-GB" sz="1400" dirty="0"/>
              <a:t> C, Williams DR, Cruz-Gonzalez M, </a:t>
            </a:r>
            <a:r>
              <a:rPr lang="en-GB" sz="1400" dirty="0" err="1"/>
              <a:t>Alegría</a:t>
            </a:r>
            <a:r>
              <a:rPr lang="en-GB" sz="1400" dirty="0"/>
              <a:t> M. Do Racial and Ethnic Disparities in Mental Health Treatment Vary With Underlying Mental Health? Med Care Res Rev. 2020 Feb 7: </a:t>
            </a:r>
            <a:r>
              <a:rPr lang="en-GB" sz="1400" dirty="0" err="1"/>
              <a:t>doi</a:t>
            </a:r>
            <a:r>
              <a:rPr lang="en-GB" sz="1400" dirty="0"/>
              <a:t>: 10.1177/1077558720903589. [</a:t>
            </a:r>
            <a:r>
              <a:rPr lang="en-GB" sz="1400" dirty="0" err="1"/>
              <a:t>Epub</a:t>
            </a:r>
            <a:r>
              <a:rPr lang="en-GB" sz="1400" dirty="0"/>
              <a:t> ahead of print]</a:t>
            </a:r>
          </a:p>
          <a:p>
            <a:pPr fontAlgn="base">
              <a:lnSpc>
                <a:spcPct val="90000"/>
              </a:lnSpc>
            </a:pPr>
            <a:endParaRPr lang="en-US" sz="1000" dirty="0"/>
          </a:p>
          <a:p>
            <a:pPr>
              <a:lnSpc>
                <a:spcPct val="90000"/>
              </a:lnSpc>
            </a:pPr>
            <a:endParaRPr lang="en-GB" sz="1000" dirty="0"/>
          </a:p>
        </p:txBody>
      </p:sp>
    </p:spTree>
    <p:extLst>
      <p:ext uri="{BB962C8B-B14F-4D97-AF65-F5344CB8AC3E}">
        <p14:creationId xmlns:p14="http://schemas.microsoft.com/office/powerpoint/2010/main" val="16782469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3950" y="1179151"/>
            <a:ext cx="3300646" cy="4463889"/>
          </a:xfrm>
        </p:spPr>
        <p:txBody>
          <a:bodyPr anchor="ctr">
            <a:normAutofit/>
          </a:bodyPr>
          <a:lstStyle/>
          <a:p>
            <a:r>
              <a:rPr lang="en-GB" dirty="0"/>
              <a:t>Resources: Films</a:t>
            </a:r>
          </a:p>
        </p:txBody>
      </p:sp>
      <p:sp>
        <p:nvSpPr>
          <p:cNvPr id="3" name="Content Placeholder 2"/>
          <p:cNvSpPr>
            <a:spLocks noGrp="1"/>
          </p:cNvSpPr>
          <p:nvPr>
            <p:ph idx="1"/>
          </p:nvPr>
        </p:nvSpPr>
        <p:spPr>
          <a:xfrm>
            <a:off x="4978918" y="1109145"/>
            <a:ext cx="6341016" cy="4603900"/>
          </a:xfrm>
        </p:spPr>
        <p:txBody>
          <a:bodyPr anchor="ctr">
            <a:normAutofit/>
          </a:bodyPr>
          <a:lstStyle/>
          <a:p>
            <a:pPr marL="0" indent="0">
              <a:buNone/>
            </a:pPr>
            <a:r>
              <a:rPr lang="en-GB" dirty="0">
                <a:ea typeface="ＭＳ Ｐゴシック"/>
                <a:cs typeface="ＭＳ Ｐゴシック"/>
              </a:rPr>
              <a:t>“</a:t>
            </a:r>
            <a:r>
              <a:rPr lang="en-GB" dirty="0" err="1">
                <a:ea typeface="ＭＳ Ｐゴシック"/>
                <a:cs typeface="ＭＳ Ｐゴシック"/>
              </a:rPr>
              <a:t>Homoworld</a:t>
            </a:r>
            <a:r>
              <a:rPr lang="en-GB" dirty="0">
                <a:ea typeface="ＭＳ Ｐゴシック"/>
                <a:cs typeface="ＭＳ Ｐゴシック"/>
              </a:rPr>
              <a:t>”</a:t>
            </a:r>
          </a:p>
          <a:p>
            <a:pPr marL="0" indent="0">
              <a:buNone/>
            </a:pPr>
            <a:r>
              <a:rPr lang="en-US" dirty="0">
                <a:ea typeface="ＭＳ Ｐゴシック"/>
                <a:cs typeface="ＭＳ Ｐゴシック"/>
                <a:hlinkClick r:id="rId2"/>
              </a:rPr>
              <a:t>https://www.youtube.com/watch?v=HJXw8PthD0M</a:t>
            </a:r>
            <a:endParaRPr lang="en-US" dirty="0">
              <a:ea typeface="ＭＳ Ｐゴシック"/>
              <a:cs typeface="ＭＳ Ｐゴシック"/>
            </a:endParaRPr>
          </a:p>
          <a:p>
            <a:pPr marL="0" indent="0">
              <a:buNone/>
            </a:pPr>
            <a:endParaRPr lang="en-GB" dirty="0"/>
          </a:p>
          <a:p>
            <a:pPr marL="0" indent="0">
              <a:buNone/>
            </a:pPr>
            <a:r>
              <a:rPr lang="en-GB" dirty="0"/>
              <a:t>“Talk” (Disability Rights Commission) </a:t>
            </a:r>
            <a:r>
              <a:rPr lang="en-GB" dirty="0">
                <a:hlinkClick r:id="rId2"/>
              </a:rPr>
              <a:t>https://www.youtube.com/watch?v=Oh-7t-zVWQ0&amp;feature=youtu.be</a:t>
            </a:r>
            <a:endParaRPr lang="en-GB" dirty="0"/>
          </a:p>
          <a:p>
            <a:pPr marL="0" indent="0">
              <a:buNone/>
            </a:pPr>
            <a:endParaRPr lang="en-GB" dirty="0"/>
          </a:p>
          <a:p>
            <a:pPr marL="0" indent="0">
              <a:buNone/>
            </a:pPr>
            <a:r>
              <a:rPr lang="en-GB" dirty="0"/>
              <a:t>The privilege race: </a:t>
            </a:r>
            <a:r>
              <a:rPr lang="en-GB" dirty="0">
                <a:hlinkClick r:id="rId2"/>
              </a:rPr>
              <a:t>https://www.youtube.com/watch?v=C17LiVmGyaU</a:t>
            </a:r>
            <a:endParaRPr lang="en-GB" dirty="0"/>
          </a:p>
          <a:p>
            <a:pPr marL="0" indent="0">
              <a:buNone/>
            </a:pPr>
            <a:endParaRPr lang="en-GB" dirty="0"/>
          </a:p>
          <a:p>
            <a:pPr marL="0" indent="0">
              <a:buNone/>
            </a:pPr>
            <a:endParaRPr lang="en-GB" dirty="0"/>
          </a:p>
          <a:p>
            <a:pPr marL="0" indent="0">
              <a:buNone/>
            </a:pPr>
            <a:endParaRPr lang="en-GB" dirty="0"/>
          </a:p>
        </p:txBody>
      </p:sp>
    </p:spTree>
    <p:extLst>
      <p:ext uri="{BB962C8B-B14F-4D97-AF65-F5344CB8AC3E}">
        <p14:creationId xmlns:p14="http://schemas.microsoft.com/office/powerpoint/2010/main" val="25321829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44361" y="906449"/>
            <a:ext cx="5611339" cy="5046677"/>
          </a:xfrm>
        </p:spPr>
      </p:pic>
    </p:spTree>
    <p:extLst>
      <p:ext uri="{BB962C8B-B14F-4D97-AF65-F5344CB8AC3E}">
        <p14:creationId xmlns:p14="http://schemas.microsoft.com/office/powerpoint/2010/main" val="688235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668EA-6AE4-4B7F-896E-DFC982D059C4}"/>
              </a:ext>
            </a:extLst>
          </p:cNvPr>
          <p:cNvSpPr>
            <a:spLocks noGrp="1"/>
          </p:cNvSpPr>
          <p:nvPr>
            <p:ph type="title"/>
          </p:nvPr>
        </p:nvSpPr>
        <p:spPr>
          <a:xfrm>
            <a:off x="752734" y="1296311"/>
            <a:ext cx="8638402" cy="1320800"/>
          </a:xfrm>
        </p:spPr>
        <p:txBody>
          <a:bodyPr>
            <a:normAutofit/>
          </a:bodyPr>
          <a:lstStyle/>
          <a:p>
            <a:r>
              <a:rPr lang="en-US" dirty="0"/>
              <a:t>Reflection pit-stop</a:t>
            </a:r>
            <a:endParaRPr lang="en-GB" dirty="0"/>
          </a:p>
        </p:txBody>
      </p:sp>
      <p:sp>
        <p:nvSpPr>
          <p:cNvPr id="3" name="Content Placeholder 2">
            <a:extLst>
              <a:ext uri="{FF2B5EF4-FFF2-40B4-BE49-F238E27FC236}">
                <a16:creationId xmlns:a16="http://schemas.microsoft.com/office/drawing/2014/main" id="{EE10789E-7127-46A6-B699-012796256CD2}"/>
              </a:ext>
            </a:extLst>
          </p:cNvPr>
          <p:cNvSpPr>
            <a:spLocks noGrp="1"/>
          </p:cNvSpPr>
          <p:nvPr>
            <p:ph idx="1"/>
          </p:nvPr>
        </p:nvSpPr>
        <p:spPr>
          <a:xfrm>
            <a:off x="1175194" y="2250226"/>
            <a:ext cx="8596668" cy="4142154"/>
          </a:xfrm>
        </p:spPr>
        <p:txBody>
          <a:bodyPr>
            <a:noAutofit/>
          </a:bodyPr>
          <a:lstStyle/>
          <a:p>
            <a:pPr fontAlgn="base"/>
            <a:r>
              <a:rPr lang="en-US" sz="2000" dirty="0">
                <a:solidFill>
                  <a:schemeClr val="tx1"/>
                </a:solidFill>
              </a:rPr>
              <a:t>Settling into your chair</a:t>
            </a:r>
          </a:p>
          <a:p>
            <a:pPr fontAlgn="base"/>
            <a:r>
              <a:rPr lang="en-US" sz="2000" dirty="0">
                <a:solidFill>
                  <a:schemeClr val="tx1"/>
                </a:solidFill>
              </a:rPr>
              <a:t>Bring awareness to the here and now</a:t>
            </a:r>
          </a:p>
          <a:p>
            <a:pPr fontAlgn="base"/>
            <a:r>
              <a:rPr lang="en-US" sz="2000" dirty="0"/>
              <a:t>What shows up for you when we start to talk about difference, diversity and cultural competence?</a:t>
            </a:r>
            <a:endParaRPr lang="en-US" sz="2000" dirty="0">
              <a:solidFill>
                <a:schemeClr val="tx1"/>
              </a:solidFill>
            </a:endParaRPr>
          </a:p>
          <a:p>
            <a:pPr fontAlgn="base"/>
            <a:endParaRPr lang="en-US" sz="2000" dirty="0">
              <a:solidFill>
                <a:schemeClr val="tx1"/>
              </a:solidFill>
            </a:endParaRPr>
          </a:p>
          <a:p>
            <a:pPr fontAlgn="base"/>
            <a:r>
              <a:rPr lang="en-US" sz="2000" dirty="0">
                <a:solidFill>
                  <a:schemeClr val="tx1"/>
                </a:solidFill>
              </a:rPr>
              <a:t>There is no right or wrong way of thinking or feeling.</a:t>
            </a:r>
          </a:p>
          <a:p>
            <a:pPr fontAlgn="base"/>
            <a:r>
              <a:rPr lang="en-US" sz="2000" dirty="0">
                <a:solidFill>
                  <a:schemeClr val="tx1"/>
                </a:solidFill>
              </a:rPr>
              <a:t>This is a personal reflection exercise - you don’t have to share your thoughts with anyone else.</a:t>
            </a:r>
          </a:p>
          <a:p>
            <a:pPr marL="0" indent="0">
              <a:buNone/>
            </a:pPr>
            <a:endParaRPr lang="en-GB" sz="2000" dirty="0"/>
          </a:p>
        </p:txBody>
      </p:sp>
    </p:spTree>
    <p:extLst>
      <p:ext uri="{BB962C8B-B14F-4D97-AF65-F5344CB8AC3E}">
        <p14:creationId xmlns:p14="http://schemas.microsoft.com/office/powerpoint/2010/main" val="8624306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745524"/>
            <a:ext cx="8596668" cy="1320800"/>
          </a:xfrm>
        </p:spPr>
        <p:txBody>
          <a:bodyPr/>
          <a:lstStyle/>
          <a:p>
            <a:r>
              <a:rPr lang="en-GB" dirty="0"/>
              <a:t>Creating a safe space</a:t>
            </a:r>
          </a:p>
        </p:txBody>
      </p:sp>
      <p:sp>
        <p:nvSpPr>
          <p:cNvPr id="3" name="Content Placeholder 2"/>
          <p:cNvSpPr>
            <a:spLocks noGrp="1"/>
          </p:cNvSpPr>
          <p:nvPr>
            <p:ph idx="1"/>
          </p:nvPr>
        </p:nvSpPr>
        <p:spPr/>
        <p:txBody>
          <a:bodyPr/>
          <a:lstStyle/>
          <a:p>
            <a:r>
              <a:rPr lang="en-GB" dirty="0"/>
              <a:t>Respect for one another's views and opinions</a:t>
            </a:r>
          </a:p>
          <a:p>
            <a:r>
              <a:rPr lang="en-GB" dirty="0"/>
              <a:t>Taking time to listen to others</a:t>
            </a:r>
          </a:p>
        </p:txBody>
      </p:sp>
    </p:spTree>
    <p:extLst>
      <p:ext uri="{BB962C8B-B14F-4D97-AF65-F5344CB8AC3E}">
        <p14:creationId xmlns:p14="http://schemas.microsoft.com/office/powerpoint/2010/main" val="52824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668EA-6AE4-4B7F-896E-DFC982D059C4}"/>
              </a:ext>
            </a:extLst>
          </p:cNvPr>
          <p:cNvSpPr>
            <a:spLocks noGrp="1"/>
          </p:cNvSpPr>
          <p:nvPr>
            <p:ph type="title"/>
          </p:nvPr>
        </p:nvSpPr>
        <p:spPr>
          <a:xfrm>
            <a:off x="951115" y="1654463"/>
            <a:ext cx="8691648" cy="3549074"/>
          </a:xfrm>
        </p:spPr>
        <p:txBody>
          <a:bodyPr>
            <a:normAutofit/>
          </a:bodyPr>
          <a:lstStyle/>
          <a:p>
            <a:r>
              <a:rPr lang="en-US" dirty="0"/>
              <a:t>Context setting – </a:t>
            </a:r>
            <a:r>
              <a:rPr lang="en-GB" dirty="0"/>
              <a:t>importance of difference, diversity and cultural competency for </a:t>
            </a:r>
            <a:r>
              <a:rPr lang="en-GB" dirty="0" err="1"/>
              <a:t>DClinPsy</a:t>
            </a:r>
            <a:r>
              <a:rPr lang="en-GB" dirty="0"/>
              <a:t> training at RHUL </a:t>
            </a:r>
            <a:r>
              <a:rPr lang="en-US" dirty="0"/>
              <a:t> </a:t>
            </a:r>
            <a:br>
              <a:rPr lang="en-US" dirty="0"/>
            </a:br>
            <a:br>
              <a:rPr lang="en-US" dirty="0"/>
            </a:br>
            <a:endParaRPr lang="en-GB" dirty="0">
              <a:solidFill>
                <a:srgbClr val="FF0000"/>
              </a:solidFill>
            </a:endParaRPr>
          </a:p>
        </p:txBody>
      </p:sp>
    </p:spTree>
    <p:extLst>
      <p:ext uri="{BB962C8B-B14F-4D97-AF65-F5344CB8AC3E}">
        <p14:creationId xmlns:p14="http://schemas.microsoft.com/office/powerpoint/2010/main" val="25352904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91369-012A-4CC2-9AE7-D398B728B9D7}"/>
              </a:ext>
            </a:extLst>
          </p:cNvPr>
          <p:cNvSpPr>
            <a:spLocks noGrp="1"/>
          </p:cNvSpPr>
          <p:nvPr>
            <p:ph type="title"/>
          </p:nvPr>
        </p:nvSpPr>
        <p:spPr>
          <a:xfrm>
            <a:off x="-421665" y="823960"/>
            <a:ext cx="11085546" cy="1099457"/>
          </a:xfrm>
        </p:spPr>
        <p:txBody>
          <a:bodyPr>
            <a:normAutofit/>
          </a:bodyPr>
          <a:lstStyle/>
          <a:p>
            <a:pPr algn="ctr">
              <a:lnSpc>
                <a:spcPct val="90000"/>
              </a:lnSpc>
            </a:pPr>
            <a:r>
              <a:rPr lang="en-US" dirty="0"/>
              <a:t>Why does difference &amp; diversity in CP matter?</a:t>
            </a:r>
            <a:endParaRPr lang="en-GB" dirty="0"/>
          </a:p>
        </p:txBody>
      </p:sp>
      <p:graphicFrame>
        <p:nvGraphicFramePr>
          <p:cNvPr id="16" name="Content Placeholder 2">
            <a:extLst>
              <a:ext uri="{FF2B5EF4-FFF2-40B4-BE49-F238E27FC236}">
                <a16:creationId xmlns:a16="http://schemas.microsoft.com/office/drawing/2014/main" id="{180C440C-31A9-4080-AC15-654ED9B1FDF2}"/>
              </a:ext>
            </a:extLst>
          </p:cNvPr>
          <p:cNvGraphicFramePr>
            <a:graphicFrameLocks noGrp="1"/>
          </p:cNvGraphicFramePr>
          <p:nvPr>
            <p:ph idx="1"/>
            <p:extLst>
              <p:ext uri="{D42A27DB-BD31-4B8C-83A1-F6EECF244321}">
                <p14:modId xmlns:p14="http://schemas.microsoft.com/office/powerpoint/2010/main" val="2720214190"/>
              </p:ext>
            </p:extLst>
          </p:nvPr>
        </p:nvGraphicFramePr>
        <p:xfrm>
          <a:off x="1286933" y="1542494"/>
          <a:ext cx="9618133" cy="40934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A3637784-DB24-45E5-B743-37F373FEE320}"/>
              </a:ext>
            </a:extLst>
          </p:cNvPr>
          <p:cNvSpPr txBox="1"/>
          <p:nvPr/>
        </p:nvSpPr>
        <p:spPr>
          <a:xfrm flipH="1">
            <a:off x="406514" y="5635976"/>
            <a:ext cx="11577234" cy="830997"/>
          </a:xfrm>
          <a:prstGeom prst="rect">
            <a:avLst/>
          </a:prstGeom>
          <a:noFill/>
        </p:spPr>
        <p:txBody>
          <a:bodyPr wrap="square" rtlCol="0">
            <a:spAutoFit/>
          </a:bodyPr>
          <a:lstStyle/>
          <a:p>
            <a:pPr lvl="0">
              <a:spcAft>
                <a:spcPts val="600"/>
              </a:spcAft>
            </a:pPr>
            <a:r>
              <a:rPr lang="en-US" sz="1600" dirty="0"/>
              <a:t>Department of Health and Social Care (2018); Patel et al., (2000); Williams et al., (2006); </a:t>
            </a:r>
            <a:r>
              <a:rPr lang="en-US" sz="1600" dirty="0" err="1"/>
              <a:t>Eleftheriadou</a:t>
            </a:r>
            <a:r>
              <a:rPr lang="en-US" sz="1600" dirty="0"/>
              <a:t> (1993); Kareem and Littlewood (1994); McIntosh (2017); Meldrum (1998); Bradbury and </a:t>
            </a:r>
            <a:r>
              <a:rPr lang="en-US" sz="1600" dirty="0" err="1"/>
              <a:t>Kellough</a:t>
            </a:r>
            <a:r>
              <a:rPr lang="en-US" sz="1600" dirty="0"/>
              <a:t> (2008); King et al., (2011); Workplace EDI (WRES), NHS England; Mental Health Bulletin, 2009; </a:t>
            </a:r>
            <a:r>
              <a:rPr lang="en-US" sz="1600" dirty="0" err="1"/>
              <a:t>Bhui</a:t>
            </a:r>
            <a:r>
              <a:rPr lang="en-US" sz="1600" dirty="0"/>
              <a:t>, 2002</a:t>
            </a:r>
          </a:p>
        </p:txBody>
      </p:sp>
    </p:spTree>
    <p:extLst>
      <p:ext uri="{BB962C8B-B14F-4D97-AF65-F5344CB8AC3E}">
        <p14:creationId xmlns:p14="http://schemas.microsoft.com/office/powerpoint/2010/main" val="27205695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7864" y="258619"/>
            <a:ext cx="5241011" cy="1371600"/>
          </a:xfrm>
        </p:spPr>
        <p:txBody>
          <a:bodyPr/>
          <a:lstStyle/>
          <a:p>
            <a:pPr algn="ctr"/>
            <a:r>
              <a:rPr lang="en-GB" b="1" dirty="0"/>
              <a:t>Cultural competencies </a:t>
            </a:r>
          </a:p>
        </p:txBody>
      </p:sp>
      <p:sp>
        <p:nvSpPr>
          <p:cNvPr id="3" name="Content Placeholder 2"/>
          <p:cNvSpPr>
            <a:spLocks noGrp="1"/>
          </p:cNvSpPr>
          <p:nvPr>
            <p:ph idx="1"/>
          </p:nvPr>
        </p:nvSpPr>
        <p:spPr>
          <a:xfrm>
            <a:off x="477864" y="944419"/>
            <a:ext cx="9629963" cy="5747378"/>
          </a:xfrm>
        </p:spPr>
        <p:txBody>
          <a:bodyPr>
            <a:normAutofit fontScale="55000" lnSpcReduction="20000"/>
          </a:bodyPr>
          <a:lstStyle/>
          <a:p>
            <a:pPr marL="514350" lvl="0" indent="-514350" fontAlgn="base">
              <a:buFont typeface="+mj-lt"/>
              <a:buAutoNum type="arabicPeriod"/>
            </a:pPr>
            <a:r>
              <a:rPr lang="en-GB" sz="3000" dirty="0">
                <a:latin typeface="Corbel" panose="020B0503020204020204" pitchFamily="34" charset="0"/>
              </a:rPr>
              <a:t>Knowledge of key evidence and an understanding of the importance of paying careful attention to issues of difference and diversity in relation to theory, clinical work and research.</a:t>
            </a:r>
            <a:r>
              <a:rPr lang="en-US" sz="3000" dirty="0">
                <a:latin typeface="Corbel" panose="020B0503020204020204" pitchFamily="34" charset="0"/>
              </a:rPr>
              <a:t>​</a:t>
            </a:r>
            <a:endParaRPr lang="en-GB" sz="3000" dirty="0">
              <a:latin typeface="Corbel" panose="020B0503020204020204" pitchFamily="34" charset="0"/>
            </a:endParaRPr>
          </a:p>
          <a:p>
            <a:pPr marL="514350" lvl="0" indent="-514350">
              <a:buFont typeface="+mj-lt"/>
              <a:buAutoNum type="arabicPeriod"/>
            </a:pPr>
            <a:r>
              <a:rPr lang="en-GB" sz="3000" dirty="0">
                <a:latin typeface="Corbel" panose="020B0503020204020204" pitchFamily="34" charset="0"/>
              </a:rPr>
              <a:t>The skills, knowledge and values to work effectively with clients from a diverse range of backgrounds, understanding and respecting the impact of difference and diversity upon their lives</a:t>
            </a:r>
          </a:p>
          <a:p>
            <a:pPr marL="514350" lvl="0" indent="-514350">
              <a:buFont typeface="+mj-lt"/>
              <a:buAutoNum type="arabicPeriod"/>
            </a:pPr>
            <a:r>
              <a:rPr lang="en-GB" sz="3000" dirty="0">
                <a:latin typeface="Corbel" panose="020B0503020204020204" pitchFamily="34" charset="0"/>
              </a:rPr>
              <a:t>Knowledge of different cultures and awareness of the potential significance for practice of social and cultural difference, across a range of domains, including: ethnicity, culture, class, religion, gender, age, disability and sexual orientation. </a:t>
            </a:r>
          </a:p>
          <a:p>
            <a:pPr marL="514350" lvl="0" indent="-514350">
              <a:buFont typeface="+mj-lt"/>
              <a:buAutoNum type="arabicPeriod"/>
            </a:pPr>
            <a:r>
              <a:rPr lang="en-GB" sz="3000" b="1" dirty="0">
                <a:latin typeface="Corbel" panose="020B0503020204020204" pitchFamily="34" charset="0"/>
              </a:rPr>
              <a:t>Being sensitive to own personal values, beliefs and biases and how these may influence perceptions of the client, the client’s problem, and the therapeutic relationship.</a:t>
            </a:r>
          </a:p>
          <a:p>
            <a:pPr marL="514350" lvl="0" indent="-514350">
              <a:buFont typeface="+mj-lt"/>
              <a:buAutoNum type="arabicPeriod"/>
            </a:pPr>
            <a:r>
              <a:rPr lang="en-US" sz="3000" dirty="0">
                <a:latin typeface="Corbel" panose="020B0503020204020204" pitchFamily="34" charset="0"/>
              </a:rPr>
              <a:t>Being culturally aware and sensitive to own cultural heritage and to valuing and respecting differences.</a:t>
            </a:r>
            <a:endParaRPr lang="en-GB" sz="3000" dirty="0">
              <a:latin typeface="Corbel" panose="020B0503020204020204" pitchFamily="34" charset="0"/>
            </a:endParaRPr>
          </a:p>
          <a:p>
            <a:pPr marL="514350" lvl="0" indent="-514350">
              <a:buFont typeface="+mj-lt"/>
              <a:buAutoNum type="arabicPeriod"/>
            </a:pPr>
            <a:r>
              <a:rPr lang="en-US" sz="3000" b="1" dirty="0">
                <a:latin typeface="Corbel" panose="020B0503020204020204" pitchFamily="34" charset="0"/>
              </a:rPr>
              <a:t>Being aware of differences which exist between oneself and one’s clients in terms of race, gender, sexual orientation, disability and other socio-demographic characteristics.</a:t>
            </a:r>
            <a:endParaRPr lang="en-GB" sz="3000" b="1" dirty="0">
              <a:latin typeface="Corbel" panose="020B0503020204020204" pitchFamily="34" charset="0"/>
            </a:endParaRPr>
          </a:p>
          <a:p>
            <a:pPr marL="514350" lvl="0" indent="-514350" fontAlgn="base">
              <a:buFont typeface="+mj-lt"/>
              <a:buAutoNum type="arabicPeriod"/>
            </a:pPr>
            <a:r>
              <a:rPr lang="en-GB" sz="3000" b="1" dirty="0">
                <a:latin typeface="Corbel" panose="020B0503020204020204" pitchFamily="34" charset="0"/>
              </a:rPr>
              <a:t>An understanding of the impact of power imbalances, prejudices and oppression on the experiences of those from minority backgrounds.</a:t>
            </a:r>
          </a:p>
          <a:p>
            <a:pPr marL="514350" lvl="0" indent="-514350" fontAlgn="base">
              <a:buFont typeface="+mj-lt"/>
              <a:buAutoNum type="arabicPeriod"/>
            </a:pPr>
            <a:r>
              <a:rPr lang="en-GB" sz="3000" dirty="0">
                <a:latin typeface="Corbel" panose="020B0503020204020204" pitchFamily="34" charset="0"/>
              </a:rPr>
              <a:t>An understanding of the intersection of oppression due to marginalised experiences and how this shapes an individual’s unique lived experience of prejudice.</a:t>
            </a:r>
          </a:p>
          <a:p>
            <a:pPr marL="514350" lvl="0" indent="-514350">
              <a:buFont typeface="+mj-lt"/>
              <a:buAutoNum type="arabicPeriod"/>
            </a:pPr>
            <a:r>
              <a:rPr lang="en-GB" sz="3000" b="1" dirty="0">
                <a:latin typeface="Corbel" panose="020B0503020204020204" pitchFamily="34" charset="0"/>
              </a:rPr>
              <a:t>An understanding of the world view of culturally diverse clients and how this may shape expectations for the therapeutic relationship and acceptability and/or effectiveness of intervention</a:t>
            </a:r>
            <a:r>
              <a:rPr lang="en-GB" sz="3000" dirty="0">
                <a:latin typeface="Corbel" panose="020B0503020204020204" pitchFamily="34" charset="0"/>
              </a:rPr>
              <a:t>. </a:t>
            </a:r>
          </a:p>
        </p:txBody>
      </p:sp>
    </p:spTree>
    <p:extLst>
      <p:ext uri="{BB962C8B-B14F-4D97-AF65-F5344CB8AC3E}">
        <p14:creationId xmlns:p14="http://schemas.microsoft.com/office/powerpoint/2010/main" val="42411499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2881</TotalTime>
  <Words>3663</Words>
  <Application>Microsoft Office PowerPoint</Application>
  <PresentationFormat>Widescreen</PresentationFormat>
  <Paragraphs>262</Paragraphs>
  <Slides>39</Slides>
  <Notes>33</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39</vt:i4>
      </vt:variant>
    </vt:vector>
  </HeadingPairs>
  <TitlesOfParts>
    <vt:vector size="45" baseType="lpstr">
      <vt:lpstr>Arial</vt:lpstr>
      <vt:lpstr>Calibri</vt:lpstr>
      <vt:lpstr>Corbel</vt:lpstr>
      <vt:lpstr>Trebuchet MS</vt:lpstr>
      <vt:lpstr>Wingdings 3</vt:lpstr>
      <vt:lpstr>Facet</vt:lpstr>
      <vt:lpstr>FACILITATING AWARENESS AND UNDERSTANDING OF DIVERSITY AND INCLUSION IN DCLINPSY TEACHING SESSIONS</vt:lpstr>
      <vt:lpstr>Session Aims</vt:lpstr>
      <vt:lpstr>Reflection pit-stop – what shows up for you when we start to talk about difference, diversity and cultural competence?  </vt:lpstr>
      <vt:lpstr>PowerPoint Presentation</vt:lpstr>
      <vt:lpstr>Reflection pit-stop</vt:lpstr>
      <vt:lpstr>Creating a safe space</vt:lpstr>
      <vt:lpstr>Context setting – importance of difference, diversity and cultural competency for DClinPsy training at RHUL    </vt:lpstr>
      <vt:lpstr>Why does difference &amp; diversity in CP matter?</vt:lpstr>
      <vt:lpstr>Cultural competencies </vt:lpstr>
      <vt:lpstr>Cultural competencies </vt:lpstr>
      <vt:lpstr>TOPIC 1:  Barriers to communication  </vt:lpstr>
      <vt:lpstr>Barriers to communication</vt:lpstr>
      <vt:lpstr>Discussion: Impact on teaching sessions</vt:lpstr>
      <vt:lpstr>TOPIC 2: Social Graces &amp; Intersectionality   </vt:lpstr>
      <vt:lpstr>Social Graces (Burnham,1992, 2012; Roper Hall,1998)</vt:lpstr>
      <vt:lpstr>PowerPoint Presentation</vt:lpstr>
      <vt:lpstr>Intersectionality</vt:lpstr>
      <vt:lpstr>Discussion: Impact on teaching sessions</vt:lpstr>
      <vt:lpstr>TOPIC 3 – Bias and it’s effect on professional decision-making  </vt:lpstr>
      <vt:lpstr>Cultural Competence: A Systematic Review on the Role of Cultural Factors in Professionals’ Decisions about Child Maltreatment (Jatta, 2019)</vt:lpstr>
      <vt:lpstr>What is Culture?  </vt:lpstr>
      <vt:lpstr>The dilemma (an example), and why we need Cultural Competency</vt:lpstr>
      <vt:lpstr>Common types of Bias</vt:lpstr>
      <vt:lpstr>Explicit vs. Implicit Bias </vt:lpstr>
      <vt:lpstr>The Privilege Wheel</vt:lpstr>
      <vt:lpstr>Summary of included studies in the systematic review</vt:lpstr>
      <vt:lpstr>Case and perpetrator variables  </vt:lpstr>
      <vt:lpstr>Professional variables  </vt:lpstr>
      <vt:lpstr>Religion/faith-related variables    </vt:lpstr>
      <vt:lpstr>Decision-making Theories Decision-Making Ecology (DME) model (Baumann et al., 1997)    </vt:lpstr>
      <vt:lpstr>Decision-making Theories Judgments and Decisions Processes in Context (JUDPIC) (Benbenishty &amp; Arad-Davidson, 2012)     </vt:lpstr>
      <vt:lpstr>Reflection pit-stop – how has bias showed up for you while teaching on the course?</vt:lpstr>
      <vt:lpstr>Discussion: Impact on teaching sessions</vt:lpstr>
      <vt:lpstr>Final reflections/Q&amp;A  </vt:lpstr>
      <vt:lpstr>Commitment to action</vt:lpstr>
      <vt:lpstr>Feedback</vt:lpstr>
      <vt:lpstr>References &amp; Further Reading</vt:lpstr>
      <vt:lpstr>PowerPoint Presentation</vt:lpstr>
      <vt:lpstr>Resources: Films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DIFFERENCE &amp; DIVERSITY</dc:title>
  <dc:creator>Fatoumata Jatta</dc:creator>
  <cp:lastModifiedBy>Fatoumata Jatta</cp:lastModifiedBy>
  <cp:revision>50</cp:revision>
  <dcterms:created xsi:type="dcterms:W3CDTF">2020-09-24T19:31:14Z</dcterms:created>
  <dcterms:modified xsi:type="dcterms:W3CDTF">2022-12-13T13:58:15Z</dcterms:modified>
</cp:coreProperties>
</file>