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38"/>
  </p:notesMasterIdLst>
  <p:handoutMasterIdLst>
    <p:handoutMasterId r:id="rId39"/>
  </p:handoutMasterIdLst>
  <p:sldIdLst>
    <p:sldId id="298" r:id="rId2"/>
    <p:sldId id="263" r:id="rId3"/>
    <p:sldId id="264" r:id="rId4"/>
    <p:sldId id="348" r:id="rId5"/>
    <p:sldId id="257" r:id="rId6"/>
    <p:sldId id="260" r:id="rId7"/>
    <p:sldId id="258" r:id="rId8"/>
    <p:sldId id="261" r:id="rId9"/>
    <p:sldId id="265" r:id="rId10"/>
    <p:sldId id="267" r:id="rId11"/>
    <p:sldId id="272" r:id="rId12"/>
    <p:sldId id="268" r:id="rId13"/>
    <p:sldId id="262" r:id="rId14"/>
    <p:sldId id="270" r:id="rId15"/>
    <p:sldId id="279" r:id="rId16"/>
    <p:sldId id="273" r:id="rId17"/>
    <p:sldId id="280" r:id="rId18"/>
    <p:sldId id="294" r:id="rId19"/>
    <p:sldId id="331" r:id="rId20"/>
    <p:sldId id="271" r:id="rId21"/>
    <p:sldId id="278" r:id="rId22"/>
    <p:sldId id="285" r:id="rId23"/>
    <p:sldId id="281" r:id="rId24"/>
    <p:sldId id="282" r:id="rId25"/>
    <p:sldId id="283" r:id="rId26"/>
    <p:sldId id="289" r:id="rId27"/>
    <p:sldId id="286" r:id="rId28"/>
    <p:sldId id="284" r:id="rId29"/>
    <p:sldId id="288" r:id="rId30"/>
    <p:sldId id="287" r:id="rId31"/>
    <p:sldId id="295" r:id="rId32"/>
    <p:sldId id="291" r:id="rId33"/>
    <p:sldId id="290" r:id="rId34"/>
    <p:sldId id="296" r:id="rId35"/>
    <p:sldId id="349" r:id="rId36"/>
    <p:sldId id="332" r:id="rId37"/>
  </p:sldIdLst>
  <p:sldSz cx="12192000" cy="6858000"/>
  <p:notesSz cx="7104063"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F53"/>
    <a:srgbClr val="865083"/>
    <a:srgbClr val="804C7E"/>
    <a:srgbClr val="4A797A"/>
    <a:srgbClr val="31888F"/>
    <a:srgbClr val="205A5E"/>
    <a:srgbClr val="4D7E7F"/>
    <a:srgbClr val="F69898"/>
    <a:srgbClr val="8C0E0D"/>
    <a:srgbClr val="DDFF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2" autoAdjust="0"/>
    <p:restoredTop sz="94660"/>
  </p:normalViewPr>
  <p:slideViewPr>
    <p:cSldViewPr snapToGrid="0">
      <p:cViewPr varScale="1">
        <p:scale>
          <a:sx n="114" d="100"/>
          <a:sy n="114" d="100"/>
        </p:scale>
        <p:origin x="414" y="84"/>
      </p:cViewPr>
      <p:guideLst>
        <p:guide orient="horz" pos="2160"/>
        <p:guide pos="3840"/>
      </p:guideLst>
    </p:cSldViewPr>
  </p:slideViewPr>
  <p:notesTextViewPr>
    <p:cViewPr>
      <p:scale>
        <a:sx n="1" d="1"/>
        <a:sy n="1" d="1"/>
      </p:scale>
      <p:origin x="0" y="0"/>
    </p:cViewPr>
  </p:notesTextViewPr>
  <p:notesViewPr>
    <p:cSldViewPr snapToGrid="0">
      <p:cViewPr varScale="1">
        <p:scale>
          <a:sx n="45" d="100"/>
          <a:sy n="45" d="100"/>
        </p:scale>
        <p:origin x="2796" y="6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1">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3663A93-5A01-4991-9AFA-C47E030F76E2}" type="doc">
      <dgm:prSet loTypeId="urn:microsoft.com/office/officeart/2008/layout/HalfCircleOrganizationChart#1" loCatId="hierarchy" qsTypeId="urn:microsoft.com/office/officeart/2005/8/quickstyle/simple1#1" qsCatId="simple" csTypeId="urn:microsoft.com/office/officeart/2005/8/colors/accent1_2#1" csCatId="accent1" phldr="1"/>
      <dgm:spPr/>
      <dgm:t>
        <a:bodyPr/>
        <a:lstStyle/>
        <a:p>
          <a:endParaRPr lang="en-US"/>
        </a:p>
      </dgm:t>
    </dgm:pt>
    <dgm:pt modelId="{9B72F0B9-C61F-49D6-BC0A-9CADBD08A5D7}">
      <dgm:prSet custT="1"/>
      <dgm:spPr/>
      <dgm:t>
        <a:bodyPr/>
        <a:lstStyle/>
        <a:p>
          <a:r>
            <a:rPr lang="en-US" sz="2400" dirty="0"/>
            <a:t>Health Education</a:t>
          </a:r>
          <a:br>
            <a:rPr lang="en-US" sz="2400" dirty="0"/>
          </a:br>
          <a:r>
            <a:rPr lang="en-US" sz="2400" dirty="0"/>
            <a:t>England (HEE)</a:t>
          </a:r>
          <a:br>
            <a:rPr lang="en-US" sz="2400" dirty="0"/>
          </a:br>
          <a:r>
            <a:rPr lang="en-US" sz="2400" dirty="0"/>
            <a:t>funding</a:t>
          </a:r>
        </a:p>
      </dgm:t>
    </dgm:pt>
    <dgm:pt modelId="{56E0EC70-8AD5-4F0D-AA62-24FBD464ACF2}" type="parTrans" cxnId="{5EF86038-252D-409D-8021-E076D084BF47}">
      <dgm:prSet/>
      <dgm:spPr/>
      <dgm:t>
        <a:bodyPr/>
        <a:lstStyle/>
        <a:p>
          <a:endParaRPr lang="en-US"/>
        </a:p>
      </dgm:t>
    </dgm:pt>
    <dgm:pt modelId="{9D65F75C-EB11-406B-B42B-0695978252EE}" type="sibTrans" cxnId="{5EF86038-252D-409D-8021-E076D084BF47}">
      <dgm:prSet/>
      <dgm:spPr/>
      <dgm:t>
        <a:bodyPr/>
        <a:lstStyle/>
        <a:p>
          <a:endParaRPr lang="en-US"/>
        </a:p>
      </dgm:t>
    </dgm:pt>
    <dgm:pt modelId="{A9B64793-6413-4AF5-988A-758AFA0CFB93}">
      <dgm:prSet custT="1"/>
      <dgm:spPr/>
      <dgm:t>
        <a:bodyPr/>
        <a:lstStyle/>
        <a:p>
          <a:r>
            <a:rPr lang="en-US" sz="2400" dirty="0"/>
            <a:t>Equality, Diversity</a:t>
          </a:r>
          <a:br>
            <a:rPr lang="en-US" sz="2400" dirty="0"/>
          </a:br>
          <a:r>
            <a:rPr lang="en-US" sz="2400" dirty="0"/>
            <a:t>and Inclusion</a:t>
          </a:r>
        </a:p>
      </dgm:t>
    </dgm:pt>
    <dgm:pt modelId="{2DB9D830-6E04-4451-AC57-77B043279CA5}" type="parTrans" cxnId="{A483F223-3631-4003-8A6E-45C8C1A1C006}">
      <dgm:prSet/>
      <dgm:spPr/>
      <dgm:t>
        <a:bodyPr/>
        <a:lstStyle/>
        <a:p>
          <a:endParaRPr lang="en-US"/>
        </a:p>
      </dgm:t>
    </dgm:pt>
    <dgm:pt modelId="{BCC00580-B155-4CCA-9BD8-9813CBD32693}" type="sibTrans" cxnId="{A483F223-3631-4003-8A6E-45C8C1A1C006}">
      <dgm:prSet/>
      <dgm:spPr/>
      <dgm:t>
        <a:bodyPr/>
        <a:lstStyle/>
        <a:p>
          <a:endParaRPr lang="en-US"/>
        </a:p>
      </dgm:t>
    </dgm:pt>
    <dgm:pt modelId="{7F0014E7-F284-4F36-BA75-2DE11BA5BD5E}">
      <dgm:prSet custT="1"/>
      <dgm:spPr/>
      <dgm:t>
        <a:bodyPr/>
        <a:lstStyle/>
        <a:p>
          <a:r>
            <a:rPr lang="en-US" sz="3200" b="1" dirty="0"/>
            <a:t>Curriculum</a:t>
          </a:r>
          <a:br>
            <a:rPr lang="en-US" sz="3200" b="1" dirty="0"/>
          </a:br>
          <a:r>
            <a:rPr lang="en-US" sz="3200" b="1" dirty="0"/>
            <a:t>Review</a:t>
          </a:r>
        </a:p>
      </dgm:t>
    </dgm:pt>
    <dgm:pt modelId="{A613DAB0-7D7D-42FC-A79B-DC1E4BC91446}" type="parTrans" cxnId="{33E2A52C-7AB5-45A3-BA4C-71E9A840EB0A}">
      <dgm:prSet/>
      <dgm:spPr/>
      <dgm:t>
        <a:bodyPr/>
        <a:lstStyle/>
        <a:p>
          <a:endParaRPr lang="en-US"/>
        </a:p>
      </dgm:t>
    </dgm:pt>
    <dgm:pt modelId="{BA6E7C84-EA09-4E96-99A4-164579340F11}" type="sibTrans" cxnId="{33E2A52C-7AB5-45A3-BA4C-71E9A840EB0A}">
      <dgm:prSet/>
      <dgm:spPr/>
      <dgm:t>
        <a:bodyPr/>
        <a:lstStyle/>
        <a:p>
          <a:endParaRPr lang="en-US"/>
        </a:p>
      </dgm:t>
    </dgm:pt>
    <dgm:pt modelId="{1DBD97F0-E6DA-46CD-BE9E-88D2899306AA}" type="pres">
      <dgm:prSet presAssocID="{73663A93-5A01-4991-9AFA-C47E030F76E2}" presName="Name0" presStyleCnt="0">
        <dgm:presLayoutVars>
          <dgm:orgChart val="1"/>
          <dgm:chPref val="1"/>
          <dgm:dir/>
          <dgm:animOne val="branch"/>
          <dgm:animLvl val="lvl"/>
          <dgm:resizeHandles/>
        </dgm:presLayoutVars>
      </dgm:prSet>
      <dgm:spPr/>
    </dgm:pt>
    <dgm:pt modelId="{DE99A597-B113-4C69-852C-CB96BE3B2A32}" type="pres">
      <dgm:prSet presAssocID="{9B72F0B9-C61F-49D6-BC0A-9CADBD08A5D7}" presName="hierRoot1" presStyleCnt="0">
        <dgm:presLayoutVars>
          <dgm:hierBranch val="init"/>
        </dgm:presLayoutVars>
      </dgm:prSet>
      <dgm:spPr/>
    </dgm:pt>
    <dgm:pt modelId="{68C4D581-CAC5-4932-A9E8-1CF782C8DFDD}" type="pres">
      <dgm:prSet presAssocID="{9B72F0B9-C61F-49D6-BC0A-9CADBD08A5D7}" presName="rootComposite1" presStyleCnt="0"/>
      <dgm:spPr/>
    </dgm:pt>
    <dgm:pt modelId="{133934BF-5740-4BEC-97E2-39A67DDACE01}" type="pres">
      <dgm:prSet presAssocID="{9B72F0B9-C61F-49D6-BC0A-9CADBD08A5D7}" presName="rootText1" presStyleLbl="alignAcc1" presStyleIdx="0" presStyleCnt="0">
        <dgm:presLayoutVars>
          <dgm:chPref val="3"/>
        </dgm:presLayoutVars>
      </dgm:prSet>
      <dgm:spPr/>
    </dgm:pt>
    <dgm:pt modelId="{8201DAA0-CC75-4934-AB2D-3CE09F0B6F75}" type="pres">
      <dgm:prSet presAssocID="{9B72F0B9-C61F-49D6-BC0A-9CADBD08A5D7}" presName="topArc1" presStyleLbl="parChTrans1D1" presStyleIdx="0" presStyleCnt="6"/>
      <dgm:spPr/>
    </dgm:pt>
    <dgm:pt modelId="{9A6BD7F8-294A-4EF9-B475-535EEAC3CBD5}" type="pres">
      <dgm:prSet presAssocID="{9B72F0B9-C61F-49D6-BC0A-9CADBD08A5D7}" presName="bottomArc1" presStyleLbl="parChTrans1D1" presStyleIdx="1" presStyleCnt="6"/>
      <dgm:spPr/>
    </dgm:pt>
    <dgm:pt modelId="{371CE963-4785-415C-A1D4-E4BBBC46D35D}" type="pres">
      <dgm:prSet presAssocID="{9B72F0B9-C61F-49D6-BC0A-9CADBD08A5D7}" presName="topConnNode1" presStyleLbl="node1" presStyleIdx="0" presStyleCnt="0"/>
      <dgm:spPr/>
    </dgm:pt>
    <dgm:pt modelId="{E0A422B6-CBD6-47DC-8564-698A7E99D971}" type="pres">
      <dgm:prSet presAssocID="{9B72F0B9-C61F-49D6-BC0A-9CADBD08A5D7}" presName="hierChild2" presStyleCnt="0"/>
      <dgm:spPr/>
    </dgm:pt>
    <dgm:pt modelId="{7F1E2128-D484-4EA4-8D91-91C0E615DE3F}" type="pres">
      <dgm:prSet presAssocID="{9B72F0B9-C61F-49D6-BC0A-9CADBD08A5D7}" presName="hierChild3" presStyleCnt="0"/>
      <dgm:spPr/>
    </dgm:pt>
    <dgm:pt modelId="{FACAAF17-F871-4DCA-898F-10C40F2498C6}" type="pres">
      <dgm:prSet presAssocID="{A9B64793-6413-4AF5-988A-758AFA0CFB93}" presName="hierRoot1" presStyleCnt="0">
        <dgm:presLayoutVars>
          <dgm:hierBranch val="init"/>
        </dgm:presLayoutVars>
      </dgm:prSet>
      <dgm:spPr/>
    </dgm:pt>
    <dgm:pt modelId="{B778A354-13F7-4FBB-831F-DEFF5D971DA0}" type="pres">
      <dgm:prSet presAssocID="{A9B64793-6413-4AF5-988A-758AFA0CFB93}" presName="rootComposite1" presStyleCnt="0"/>
      <dgm:spPr/>
    </dgm:pt>
    <dgm:pt modelId="{289461EB-3D2D-442C-9833-8CE2EF2A5B9C}" type="pres">
      <dgm:prSet presAssocID="{A9B64793-6413-4AF5-988A-758AFA0CFB93}" presName="rootText1" presStyleLbl="alignAcc1" presStyleIdx="0" presStyleCnt="0">
        <dgm:presLayoutVars>
          <dgm:chPref val="3"/>
        </dgm:presLayoutVars>
      </dgm:prSet>
      <dgm:spPr/>
    </dgm:pt>
    <dgm:pt modelId="{EDFBCBB8-C607-41A0-875F-BF0A04E58666}" type="pres">
      <dgm:prSet presAssocID="{A9B64793-6413-4AF5-988A-758AFA0CFB93}" presName="topArc1" presStyleLbl="parChTrans1D1" presStyleIdx="2" presStyleCnt="6"/>
      <dgm:spPr/>
    </dgm:pt>
    <dgm:pt modelId="{F104B281-055C-4926-80FB-6489318A3041}" type="pres">
      <dgm:prSet presAssocID="{A9B64793-6413-4AF5-988A-758AFA0CFB93}" presName="bottomArc1" presStyleLbl="parChTrans1D1" presStyleIdx="3" presStyleCnt="6"/>
      <dgm:spPr/>
    </dgm:pt>
    <dgm:pt modelId="{49EA0D28-3240-419B-AEF9-A24F5012E356}" type="pres">
      <dgm:prSet presAssocID="{A9B64793-6413-4AF5-988A-758AFA0CFB93}" presName="topConnNode1" presStyleLbl="node1" presStyleIdx="0" presStyleCnt="0"/>
      <dgm:spPr/>
    </dgm:pt>
    <dgm:pt modelId="{866F921E-9B0E-4B29-8F4F-8EF2AA731991}" type="pres">
      <dgm:prSet presAssocID="{A9B64793-6413-4AF5-988A-758AFA0CFB93}" presName="hierChild2" presStyleCnt="0"/>
      <dgm:spPr/>
    </dgm:pt>
    <dgm:pt modelId="{3454D96C-FB1E-4E7D-80CA-355099D0A0AC}" type="pres">
      <dgm:prSet presAssocID="{A9B64793-6413-4AF5-988A-758AFA0CFB93}" presName="hierChild3" presStyleCnt="0"/>
      <dgm:spPr/>
    </dgm:pt>
    <dgm:pt modelId="{E223D000-D573-4F4E-989D-704733E28DC6}" type="pres">
      <dgm:prSet presAssocID="{7F0014E7-F284-4F36-BA75-2DE11BA5BD5E}" presName="hierRoot1" presStyleCnt="0">
        <dgm:presLayoutVars>
          <dgm:hierBranch val="init"/>
        </dgm:presLayoutVars>
      </dgm:prSet>
      <dgm:spPr/>
    </dgm:pt>
    <dgm:pt modelId="{4528D1E7-5903-4E83-A5C5-9310F2026B41}" type="pres">
      <dgm:prSet presAssocID="{7F0014E7-F284-4F36-BA75-2DE11BA5BD5E}" presName="rootComposite1" presStyleCnt="0"/>
      <dgm:spPr/>
    </dgm:pt>
    <dgm:pt modelId="{C6E8DA43-07E6-4F97-AD78-03129EDE965C}" type="pres">
      <dgm:prSet presAssocID="{7F0014E7-F284-4F36-BA75-2DE11BA5BD5E}" presName="rootText1" presStyleLbl="alignAcc1" presStyleIdx="0" presStyleCnt="0">
        <dgm:presLayoutVars>
          <dgm:chPref val="3"/>
        </dgm:presLayoutVars>
      </dgm:prSet>
      <dgm:spPr/>
    </dgm:pt>
    <dgm:pt modelId="{154C474D-ED1A-42C9-B073-2C21491DBCCD}" type="pres">
      <dgm:prSet presAssocID="{7F0014E7-F284-4F36-BA75-2DE11BA5BD5E}" presName="topArc1" presStyleLbl="parChTrans1D1" presStyleIdx="4" presStyleCnt="6"/>
      <dgm:spPr/>
    </dgm:pt>
    <dgm:pt modelId="{58D9AC99-57F5-4623-81A8-4E9BD1BFEC2D}" type="pres">
      <dgm:prSet presAssocID="{7F0014E7-F284-4F36-BA75-2DE11BA5BD5E}" presName="bottomArc1" presStyleLbl="parChTrans1D1" presStyleIdx="5" presStyleCnt="6"/>
      <dgm:spPr/>
    </dgm:pt>
    <dgm:pt modelId="{17F6CF72-EDB0-4A5F-835D-15DC197FD707}" type="pres">
      <dgm:prSet presAssocID="{7F0014E7-F284-4F36-BA75-2DE11BA5BD5E}" presName="topConnNode1" presStyleLbl="node1" presStyleIdx="0" presStyleCnt="0"/>
      <dgm:spPr/>
    </dgm:pt>
    <dgm:pt modelId="{A15CAA7D-115D-40CE-A644-B060117B95D8}" type="pres">
      <dgm:prSet presAssocID="{7F0014E7-F284-4F36-BA75-2DE11BA5BD5E}" presName="hierChild2" presStyleCnt="0"/>
      <dgm:spPr/>
    </dgm:pt>
    <dgm:pt modelId="{A29BAD89-D72B-4FF6-925E-BA1A4B908540}" type="pres">
      <dgm:prSet presAssocID="{7F0014E7-F284-4F36-BA75-2DE11BA5BD5E}" presName="hierChild3" presStyleCnt="0"/>
      <dgm:spPr/>
    </dgm:pt>
  </dgm:ptLst>
  <dgm:cxnLst>
    <dgm:cxn modelId="{A483F223-3631-4003-8A6E-45C8C1A1C006}" srcId="{73663A93-5A01-4991-9AFA-C47E030F76E2}" destId="{A9B64793-6413-4AF5-988A-758AFA0CFB93}" srcOrd="1" destOrd="0" parTransId="{2DB9D830-6E04-4451-AC57-77B043279CA5}" sibTransId="{BCC00580-B155-4CCA-9BD8-9813CBD32693}"/>
    <dgm:cxn modelId="{33E2A52C-7AB5-45A3-BA4C-71E9A840EB0A}" srcId="{73663A93-5A01-4991-9AFA-C47E030F76E2}" destId="{7F0014E7-F284-4F36-BA75-2DE11BA5BD5E}" srcOrd="2" destOrd="0" parTransId="{A613DAB0-7D7D-42FC-A79B-DC1E4BC91446}" sibTransId="{BA6E7C84-EA09-4E96-99A4-164579340F11}"/>
    <dgm:cxn modelId="{5EF86038-252D-409D-8021-E076D084BF47}" srcId="{73663A93-5A01-4991-9AFA-C47E030F76E2}" destId="{9B72F0B9-C61F-49D6-BC0A-9CADBD08A5D7}" srcOrd="0" destOrd="0" parTransId="{56E0EC70-8AD5-4F0D-AA62-24FBD464ACF2}" sibTransId="{9D65F75C-EB11-406B-B42B-0695978252EE}"/>
    <dgm:cxn modelId="{8F16414D-E412-4F13-B406-FE942DB9B700}" type="presOf" srcId="{A9B64793-6413-4AF5-988A-758AFA0CFB93}" destId="{49EA0D28-3240-419B-AEF9-A24F5012E356}" srcOrd="1" destOrd="0" presId="urn:microsoft.com/office/officeart/2008/layout/HalfCircleOrganizationChart#1"/>
    <dgm:cxn modelId="{3BD3EF4E-4D94-4EF6-ACCA-34BB7A665C43}" type="presOf" srcId="{A9B64793-6413-4AF5-988A-758AFA0CFB93}" destId="{289461EB-3D2D-442C-9833-8CE2EF2A5B9C}" srcOrd="0" destOrd="0" presId="urn:microsoft.com/office/officeart/2008/layout/HalfCircleOrganizationChart#1"/>
    <dgm:cxn modelId="{F34FE981-4D86-4B40-8C63-A5183CB87C45}" type="presOf" srcId="{9B72F0B9-C61F-49D6-BC0A-9CADBD08A5D7}" destId="{371CE963-4785-415C-A1D4-E4BBBC46D35D}" srcOrd="1" destOrd="0" presId="urn:microsoft.com/office/officeart/2008/layout/HalfCircleOrganizationChart#1"/>
    <dgm:cxn modelId="{70642EA0-558E-468F-9CB4-B760EE455B08}" type="presOf" srcId="{7F0014E7-F284-4F36-BA75-2DE11BA5BD5E}" destId="{17F6CF72-EDB0-4A5F-835D-15DC197FD707}" srcOrd="1" destOrd="0" presId="urn:microsoft.com/office/officeart/2008/layout/HalfCircleOrganizationChart#1"/>
    <dgm:cxn modelId="{F60FBCA3-D77E-4EDE-813A-EA5E6C784191}" type="presOf" srcId="{9B72F0B9-C61F-49D6-BC0A-9CADBD08A5D7}" destId="{133934BF-5740-4BEC-97E2-39A67DDACE01}" srcOrd="0" destOrd="0" presId="urn:microsoft.com/office/officeart/2008/layout/HalfCircleOrganizationChart#1"/>
    <dgm:cxn modelId="{A5A2C8EC-E4BD-4271-9613-BEF6D0A4719F}" type="presOf" srcId="{7F0014E7-F284-4F36-BA75-2DE11BA5BD5E}" destId="{C6E8DA43-07E6-4F97-AD78-03129EDE965C}" srcOrd="0" destOrd="0" presId="urn:microsoft.com/office/officeart/2008/layout/HalfCircleOrganizationChart#1"/>
    <dgm:cxn modelId="{8EDF39F8-2314-471F-B944-7EEA9030E7E2}" type="presOf" srcId="{73663A93-5A01-4991-9AFA-C47E030F76E2}" destId="{1DBD97F0-E6DA-46CD-BE9E-88D2899306AA}" srcOrd="0" destOrd="0" presId="urn:microsoft.com/office/officeart/2008/layout/HalfCircleOrganizationChart#1"/>
    <dgm:cxn modelId="{E5F2CAA5-0F19-42D4-8770-A741CFBBD279}" type="presParOf" srcId="{1DBD97F0-E6DA-46CD-BE9E-88D2899306AA}" destId="{DE99A597-B113-4C69-852C-CB96BE3B2A32}" srcOrd="0" destOrd="0" presId="urn:microsoft.com/office/officeart/2008/layout/HalfCircleOrganizationChart#1"/>
    <dgm:cxn modelId="{5FCCECD4-B221-4C7E-A516-26E6D77D6195}" type="presParOf" srcId="{DE99A597-B113-4C69-852C-CB96BE3B2A32}" destId="{68C4D581-CAC5-4932-A9E8-1CF782C8DFDD}" srcOrd="0" destOrd="0" presId="urn:microsoft.com/office/officeart/2008/layout/HalfCircleOrganizationChart#1"/>
    <dgm:cxn modelId="{9EE8B9E0-0B50-43E8-B5CF-95FA230D0042}" type="presParOf" srcId="{68C4D581-CAC5-4932-A9E8-1CF782C8DFDD}" destId="{133934BF-5740-4BEC-97E2-39A67DDACE01}" srcOrd="0" destOrd="0" presId="urn:microsoft.com/office/officeart/2008/layout/HalfCircleOrganizationChart#1"/>
    <dgm:cxn modelId="{DE04EDC6-BC09-432B-8EF5-131E4711A5B1}" type="presParOf" srcId="{68C4D581-CAC5-4932-A9E8-1CF782C8DFDD}" destId="{8201DAA0-CC75-4934-AB2D-3CE09F0B6F75}" srcOrd="1" destOrd="0" presId="urn:microsoft.com/office/officeart/2008/layout/HalfCircleOrganizationChart#1"/>
    <dgm:cxn modelId="{5CC45BD8-C152-4C54-9078-E238EC3D7E9D}" type="presParOf" srcId="{68C4D581-CAC5-4932-A9E8-1CF782C8DFDD}" destId="{9A6BD7F8-294A-4EF9-B475-535EEAC3CBD5}" srcOrd="2" destOrd="0" presId="urn:microsoft.com/office/officeart/2008/layout/HalfCircleOrganizationChart#1"/>
    <dgm:cxn modelId="{928F4145-B7AB-43C6-8764-196FDEA557A7}" type="presParOf" srcId="{68C4D581-CAC5-4932-A9E8-1CF782C8DFDD}" destId="{371CE963-4785-415C-A1D4-E4BBBC46D35D}" srcOrd="3" destOrd="0" presId="urn:microsoft.com/office/officeart/2008/layout/HalfCircleOrganizationChart#1"/>
    <dgm:cxn modelId="{F2B857D9-10B2-4739-9321-06C92CE50C36}" type="presParOf" srcId="{DE99A597-B113-4C69-852C-CB96BE3B2A32}" destId="{E0A422B6-CBD6-47DC-8564-698A7E99D971}" srcOrd="1" destOrd="0" presId="urn:microsoft.com/office/officeart/2008/layout/HalfCircleOrganizationChart#1"/>
    <dgm:cxn modelId="{3F5A13F3-628D-44AC-8E58-B9129817AE53}" type="presParOf" srcId="{DE99A597-B113-4C69-852C-CB96BE3B2A32}" destId="{7F1E2128-D484-4EA4-8D91-91C0E615DE3F}" srcOrd="2" destOrd="0" presId="urn:microsoft.com/office/officeart/2008/layout/HalfCircleOrganizationChart#1"/>
    <dgm:cxn modelId="{2E95F18C-90C7-468D-BF81-469BC395974F}" type="presParOf" srcId="{1DBD97F0-E6DA-46CD-BE9E-88D2899306AA}" destId="{FACAAF17-F871-4DCA-898F-10C40F2498C6}" srcOrd="1" destOrd="0" presId="urn:microsoft.com/office/officeart/2008/layout/HalfCircleOrganizationChart#1"/>
    <dgm:cxn modelId="{125A2DF8-CCDB-4DA7-B324-A6C11BA339FE}" type="presParOf" srcId="{FACAAF17-F871-4DCA-898F-10C40F2498C6}" destId="{B778A354-13F7-4FBB-831F-DEFF5D971DA0}" srcOrd="0" destOrd="0" presId="urn:microsoft.com/office/officeart/2008/layout/HalfCircleOrganizationChart#1"/>
    <dgm:cxn modelId="{E2FD705D-A364-4A4B-BA67-4F6852EEC227}" type="presParOf" srcId="{B778A354-13F7-4FBB-831F-DEFF5D971DA0}" destId="{289461EB-3D2D-442C-9833-8CE2EF2A5B9C}" srcOrd="0" destOrd="0" presId="urn:microsoft.com/office/officeart/2008/layout/HalfCircleOrganizationChart#1"/>
    <dgm:cxn modelId="{A9DCFB40-259D-44D9-9095-D3EEB0D3ED79}" type="presParOf" srcId="{B778A354-13F7-4FBB-831F-DEFF5D971DA0}" destId="{EDFBCBB8-C607-41A0-875F-BF0A04E58666}" srcOrd="1" destOrd="0" presId="urn:microsoft.com/office/officeart/2008/layout/HalfCircleOrganizationChart#1"/>
    <dgm:cxn modelId="{B3D31E99-9DA8-4E11-AC2C-B892CE59CC65}" type="presParOf" srcId="{B778A354-13F7-4FBB-831F-DEFF5D971DA0}" destId="{F104B281-055C-4926-80FB-6489318A3041}" srcOrd="2" destOrd="0" presId="urn:microsoft.com/office/officeart/2008/layout/HalfCircleOrganizationChart#1"/>
    <dgm:cxn modelId="{996F3A4C-C69F-48F7-A4C2-2941ACBBC821}" type="presParOf" srcId="{B778A354-13F7-4FBB-831F-DEFF5D971DA0}" destId="{49EA0D28-3240-419B-AEF9-A24F5012E356}" srcOrd="3" destOrd="0" presId="urn:microsoft.com/office/officeart/2008/layout/HalfCircleOrganizationChart#1"/>
    <dgm:cxn modelId="{16FE276A-A5B3-4834-B85B-61251C76D1A9}" type="presParOf" srcId="{FACAAF17-F871-4DCA-898F-10C40F2498C6}" destId="{866F921E-9B0E-4B29-8F4F-8EF2AA731991}" srcOrd="1" destOrd="0" presId="urn:microsoft.com/office/officeart/2008/layout/HalfCircleOrganizationChart#1"/>
    <dgm:cxn modelId="{6DFFCC1D-7782-4A3F-880D-CAA155FA1EE1}" type="presParOf" srcId="{FACAAF17-F871-4DCA-898F-10C40F2498C6}" destId="{3454D96C-FB1E-4E7D-80CA-355099D0A0AC}" srcOrd="2" destOrd="0" presId="urn:microsoft.com/office/officeart/2008/layout/HalfCircleOrganizationChart#1"/>
    <dgm:cxn modelId="{047FCE92-02C9-4537-ADA6-350F999DAE2A}" type="presParOf" srcId="{1DBD97F0-E6DA-46CD-BE9E-88D2899306AA}" destId="{E223D000-D573-4F4E-989D-704733E28DC6}" srcOrd="2" destOrd="0" presId="urn:microsoft.com/office/officeart/2008/layout/HalfCircleOrganizationChart#1"/>
    <dgm:cxn modelId="{E77903EB-1DD7-48B9-9A53-42FA25A78878}" type="presParOf" srcId="{E223D000-D573-4F4E-989D-704733E28DC6}" destId="{4528D1E7-5903-4E83-A5C5-9310F2026B41}" srcOrd="0" destOrd="0" presId="urn:microsoft.com/office/officeart/2008/layout/HalfCircleOrganizationChart#1"/>
    <dgm:cxn modelId="{2EC42363-A166-440D-9F76-3AD15CDC1F8B}" type="presParOf" srcId="{4528D1E7-5903-4E83-A5C5-9310F2026B41}" destId="{C6E8DA43-07E6-4F97-AD78-03129EDE965C}" srcOrd="0" destOrd="0" presId="urn:microsoft.com/office/officeart/2008/layout/HalfCircleOrganizationChart#1"/>
    <dgm:cxn modelId="{FF3757F8-1C23-45E8-89A1-5A88054DE884}" type="presParOf" srcId="{4528D1E7-5903-4E83-A5C5-9310F2026B41}" destId="{154C474D-ED1A-42C9-B073-2C21491DBCCD}" srcOrd="1" destOrd="0" presId="urn:microsoft.com/office/officeart/2008/layout/HalfCircleOrganizationChart#1"/>
    <dgm:cxn modelId="{F07CB2C5-0CFA-4BB3-949D-C8CBDF438D81}" type="presParOf" srcId="{4528D1E7-5903-4E83-A5C5-9310F2026B41}" destId="{58D9AC99-57F5-4623-81A8-4E9BD1BFEC2D}" srcOrd="2" destOrd="0" presId="urn:microsoft.com/office/officeart/2008/layout/HalfCircleOrganizationChart#1"/>
    <dgm:cxn modelId="{779307F4-1695-4202-8CFC-5F29EC93305F}" type="presParOf" srcId="{4528D1E7-5903-4E83-A5C5-9310F2026B41}" destId="{17F6CF72-EDB0-4A5F-835D-15DC197FD707}" srcOrd="3" destOrd="0" presId="urn:microsoft.com/office/officeart/2008/layout/HalfCircleOrganizationChart#1"/>
    <dgm:cxn modelId="{2809333F-15DA-41FA-B8EA-9CE7C3DAA34D}" type="presParOf" srcId="{E223D000-D573-4F4E-989D-704733E28DC6}" destId="{A15CAA7D-115D-40CE-A644-B060117B95D8}" srcOrd="1" destOrd="0" presId="urn:microsoft.com/office/officeart/2008/layout/HalfCircleOrganizationChart#1"/>
    <dgm:cxn modelId="{1F42752F-D929-4383-925F-8F0E2A503C7C}" type="presParOf" srcId="{E223D000-D573-4F4E-989D-704733E28DC6}" destId="{A29BAD89-D72B-4FF6-925E-BA1A4B908540}" srcOrd="2" destOrd="0" presId="urn:microsoft.com/office/officeart/2008/layout/HalfCircleOrganization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34391B2-A526-4226-8FF9-93EDAAD9B551}" type="doc">
      <dgm:prSet loTypeId="urn:microsoft.com/office/officeart/2005/8/layout/default#1" loCatId="list" qsTypeId="urn:microsoft.com/office/officeart/2005/8/quickstyle/simple4#1" qsCatId="simple" csTypeId="urn:microsoft.com/office/officeart/2005/8/colors/colorful5#1" csCatId="colorful" phldr="1"/>
      <dgm:spPr/>
      <dgm:t>
        <a:bodyPr/>
        <a:lstStyle/>
        <a:p>
          <a:endParaRPr lang="en-US"/>
        </a:p>
      </dgm:t>
    </dgm:pt>
    <dgm:pt modelId="{9DDED2D9-AEC3-48E3-8593-C7FDCEBC41EE}">
      <dgm:prSet custT="1"/>
      <dgm:spPr/>
      <dgm:t>
        <a:bodyPr/>
        <a:lstStyle/>
        <a:p>
          <a:r>
            <a:rPr lang="en-US" sz="1600" dirty="0"/>
            <a:t>Academic Team</a:t>
          </a:r>
        </a:p>
      </dgm:t>
    </dgm:pt>
    <dgm:pt modelId="{72538474-949E-4A33-81B7-DBB179614239}" type="parTrans" cxnId="{C4A8CFD6-8EF2-475F-A169-3544825D935F}">
      <dgm:prSet/>
      <dgm:spPr/>
      <dgm:t>
        <a:bodyPr/>
        <a:lstStyle/>
        <a:p>
          <a:endParaRPr lang="en-US"/>
        </a:p>
      </dgm:t>
    </dgm:pt>
    <dgm:pt modelId="{ADA24386-9F57-40B3-B612-1BF630058AE0}" type="sibTrans" cxnId="{C4A8CFD6-8EF2-475F-A169-3544825D935F}">
      <dgm:prSet/>
      <dgm:spPr/>
      <dgm:t>
        <a:bodyPr/>
        <a:lstStyle/>
        <a:p>
          <a:endParaRPr lang="en-US"/>
        </a:p>
      </dgm:t>
    </dgm:pt>
    <dgm:pt modelId="{0E5C3F09-72E9-4452-B393-B852A320879C}">
      <dgm:prSet custT="1"/>
      <dgm:spPr>
        <a:solidFill>
          <a:srgbClr val="31888F"/>
        </a:solidFill>
        <a:ln>
          <a:noFill/>
        </a:ln>
        <a:effectLst>
          <a:outerShdw blurRad="38100" dist="25400" dir="5400000" rotWithShape="0">
            <a:srgbClr val="000000">
              <a:alpha val="45000"/>
            </a:srgbClr>
          </a:outerShdw>
        </a:effectLst>
      </dgm:spPr>
      <dgm:t>
        <a:bodyPr spcFirstLastPara="0" vert="horz" wrap="square" lIns="60960" tIns="60960" rIns="60960" bIns="60960" numCol="1" spcCol="1270" anchor="ctr" anchorCtr="0"/>
        <a:lstStyle/>
        <a:p>
          <a:pPr marL="0" lvl="0" indent="0" algn="ctr" defTabSz="711200">
            <a:lnSpc>
              <a:spcPct val="90000"/>
            </a:lnSpc>
            <a:spcBef>
              <a:spcPct val="0"/>
            </a:spcBef>
            <a:spcAft>
              <a:spcPct val="35000"/>
            </a:spcAft>
            <a:buNone/>
          </a:pPr>
          <a:r>
            <a:rPr lang="en-US" sz="1600" kern="1200" dirty="0">
              <a:solidFill>
                <a:prstClr val="white"/>
              </a:solidFill>
              <a:latin typeface="Arial" panose="020B0704020202020204"/>
              <a:ea typeface="+mn-ea"/>
              <a:cs typeface="+mn-cs"/>
            </a:rPr>
            <a:t>EDI Lead</a:t>
          </a:r>
        </a:p>
      </dgm:t>
    </dgm:pt>
    <dgm:pt modelId="{88E6FD20-ECFE-4E87-A069-BE23598DD22C}" type="parTrans" cxnId="{7A7F34A9-68D7-4773-8513-6F891D769FBC}">
      <dgm:prSet/>
      <dgm:spPr/>
      <dgm:t>
        <a:bodyPr/>
        <a:lstStyle/>
        <a:p>
          <a:endParaRPr lang="en-US"/>
        </a:p>
      </dgm:t>
    </dgm:pt>
    <dgm:pt modelId="{48A98CF5-8232-4F59-9AE7-E7665F65B370}" type="sibTrans" cxnId="{7A7F34A9-68D7-4773-8513-6F891D769FBC}">
      <dgm:prSet/>
      <dgm:spPr/>
      <dgm:t>
        <a:bodyPr/>
        <a:lstStyle/>
        <a:p>
          <a:endParaRPr lang="en-US"/>
        </a:p>
      </dgm:t>
    </dgm:pt>
    <dgm:pt modelId="{39A58207-F874-4838-A343-189521DFF14A}">
      <dgm:prSet custT="1"/>
      <dgm:spPr>
        <a:solidFill>
          <a:srgbClr val="205A5E"/>
        </a:solidFill>
      </dgm:spPr>
      <dgm:t>
        <a:bodyPr/>
        <a:lstStyle/>
        <a:p>
          <a:r>
            <a:rPr lang="en-US" sz="1600" dirty="0"/>
            <a:t>Diversity Working Group</a:t>
          </a:r>
        </a:p>
        <a:p>
          <a:r>
            <a:rPr lang="en-US" sz="1600" dirty="0"/>
            <a:t>(DWG Trainees)</a:t>
          </a:r>
        </a:p>
      </dgm:t>
    </dgm:pt>
    <dgm:pt modelId="{BBB93D72-7A0A-4F99-965F-5B982F7DA2DB}" type="parTrans" cxnId="{8CD926AD-1CBF-4AFA-B974-C3D070D354F3}">
      <dgm:prSet/>
      <dgm:spPr/>
      <dgm:t>
        <a:bodyPr/>
        <a:lstStyle/>
        <a:p>
          <a:endParaRPr lang="en-US"/>
        </a:p>
      </dgm:t>
    </dgm:pt>
    <dgm:pt modelId="{13932A89-22C4-4321-9D92-67FD871EB40E}" type="sibTrans" cxnId="{8CD926AD-1CBF-4AFA-B974-C3D070D354F3}">
      <dgm:prSet/>
      <dgm:spPr/>
      <dgm:t>
        <a:bodyPr/>
        <a:lstStyle/>
        <a:p>
          <a:endParaRPr lang="en-US"/>
        </a:p>
      </dgm:t>
    </dgm:pt>
    <dgm:pt modelId="{90822CD7-FC00-4CF4-B5C4-BCC38AA134E1}">
      <dgm:prSet custT="1"/>
      <dgm:spPr>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dgm:spPr>
      <dgm:t>
        <a:bodyPr/>
        <a:lstStyle/>
        <a:p>
          <a:r>
            <a:rPr lang="en-US" sz="2000" b="1">
              <a:effectLst>
                <a:outerShdw blurRad="38100" dist="38100" dir="2700000" algn="tl">
                  <a:srgbClr val="000000">
                    <a:alpha val="43137"/>
                  </a:srgbClr>
                </a:outerShdw>
              </a:effectLst>
            </a:rPr>
            <a:t>Curriculum Review</a:t>
          </a:r>
        </a:p>
      </dgm:t>
    </dgm:pt>
    <dgm:pt modelId="{1BAB6635-85ED-4A99-B124-2421D774F545}" type="parTrans" cxnId="{6FB151AE-8F38-482B-892E-2DFB571CBB08}">
      <dgm:prSet/>
      <dgm:spPr/>
      <dgm:t>
        <a:bodyPr/>
        <a:lstStyle/>
        <a:p>
          <a:endParaRPr lang="en-US"/>
        </a:p>
      </dgm:t>
    </dgm:pt>
    <dgm:pt modelId="{9F894F35-5D4A-42F0-B712-01173CD78E0B}" type="sibTrans" cxnId="{6FB151AE-8F38-482B-892E-2DFB571CBB08}">
      <dgm:prSet/>
      <dgm:spPr/>
      <dgm:t>
        <a:bodyPr/>
        <a:lstStyle/>
        <a:p>
          <a:endParaRPr lang="en-US"/>
        </a:p>
      </dgm:t>
    </dgm:pt>
    <dgm:pt modelId="{F8B82391-44E7-4B6A-A16B-054F93FF4932}">
      <dgm:prSet custT="1"/>
      <dgm:spPr>
        <a:solidFill>
          <a:srgbClr val="865083"/>
        </a:solidFill>
      </dgm:spPr>
      <dgm:t>
        <a:bodyPr/>
        <a:lstStyle/>
        <a:p>
          <a:r>
            <a:rPr lang="en-US" sz="1600" dirty="0"/>
            <a:t>EBE feedback about</a:t>
          </a:r>
          <a:br>
            <a:rPr lang="en-US" sz="1600" dirty="0"/>
          </a:br>
          <a:r>
            <a:rPr lang="en-US" sz="1600" dirty="0"/>
            <a:t>using services</a:t>
          </a:r>
        </a:p>
      </dgm:t>
    </dgm:pt>
    <dgm:pt modelId="{BE063E11-5923-4193-9B7C-ABAC3DDE76A2}" type="parTrans" cxnId="{9FD0D634-1F20-466C-B734-FB810AA1D629}">
      <dgm:prSet/>
      <dgm:spPr/>
      <dgm:t>
        <a:bodyPr/>
        <a:lstStyle/>
        <a:p>
          <a:endParaRPr lang="en-US"/>
        </a:p>
      </dgm:t>
    </dgm:pt>
    <dgm:pt modelId="{005A1CBB-3D1C-4199-8A75-669627073265}" type="sibTrans" cxnId="{9FD0D634-1F20-466C-B734-FB810AA1D629}">
      <dgm:prSet/>
      <dgm:spPr/>
      <dgm:t>
        <a:bodyPr/>
        <a:lstStyle/>
        <a:p>
          <a:endParaRPr lang="en-US"/>
        </a:p>
      </dgm:t>
    </dgm:pt>
    <dgm:pt modelId="{2A7EA976-6D9E-4960-AC5A-D19D27CA789D}">
      <dgm:prSet custT="1"/>
      <dgm:spPr>
        <a:solidFill>
          <a:srgbClr val="4A797A"/>
        </a:solidFill>
        <a:ln>
          <a:noFill/>
        </a:ln>
        <a:effectLst>
          <a:outerShdw blurRad="38100" dist="25400" dir="5400000" rotWithShape="0">
            <a:srgbClr val="000000">
              <a:alpha val="45000"/>
            </a:srgbClr>
          </a:outerShdw>
        </a:effectLst>
      </dgm:spPr>
      <dgm:t>
        <a:bodyPr spcFirstLastPara="0" vert="horz" wrap="square" lIns="60960" tIns="60960" rIns="60960" bIns="60960" numCol="1" spcCol="1270" anchor="ctr" anchorCtr="0"/>
        <a:lstStyle/>
        <a:p>
          <a:r>
            <a:rPr lang="en-US" sz="1600" dirty="0"/>
            <a:t>Advisory Panel</a:t>
          </a:r>
        </a:p>
        <a:p>
          <a:r>
            <a:rPr lang="en-US" sz="1600" dirty="0"/>
            <a:t>(Clinical Psychologists)</a:t>
          </a:r>
        </a:p>
      </dgm:t>
    </dgm:pt>
    <dgm:pt modelId="{AFC7C943-85B1-40EC-9289-4D781709D497}" type="parTrans" cxnId="{47BC7615-0E13-4297-9E61-A2BFB5D6BDF5}">
      <dgm:prSet/>
      <dgm:spPr/>
      <dgm:t>
        <a:bodyPr/>
        <a:lstStyle/>
        <a:p>
          <a:endParaRPr lang="en-US"/>
        </a:p>
      </dgm:t>
    </dgm:pt>
    <dgm:pt modelId="{56FE2B00-2F86-45ED-B6A5-6CD3FFB6EFF8}" type="sibTrans" cxnId="{47BC7615-0E13-4297-9E61-A2BFB5D6BDF5}">
      <dgm:prSet/>
      <dgm:spPr/>
      <dgm:t>
        <a:bodyPr/>
        <a:lstStyle/>
        <a:p>
          <a:endParaRPr lang="en-US"/>
        </a:p>
      </dgm:t>
    </dgm:pt>
    <dgm:pt modelId="{3CEEA05F-75E0-44AE-876C-1351DBE4FD1D}">
      <dgm:prSet custT="1"/>
      <dgm:spPr/>
      <dgm:t>
        <a:bodyPr/>
        <a:lstStyle/>
        <a:p>
          <a:r>
            <a:rPr lang="en-US" sz="1600"/>
            <a:t>Trainee &amp; speaker feedback</a:t>
          </a:r>
        </a:p>
        <a:p>
          <a:r>
            <a:rPr lang="en-US" sz="1600"/>
            <a:t>about lectures</a:t>
          </a:r>
          <a:endParaRPr lang="en-US" sz="1600" dirty="0"/>
        </a:p>
      </dgm:t>
    </dgm:pt>
    <dgm:pt modelId="{C7829426-80C0-43BE-A189-EE6EBEA41F1E}" type="parTrans" cxnId="{4C78F89C-BD66-410B-BFC9-C8D9EF999CF7}">
      <dgm:prSet/>
      <dgm:spPr/>
      <dgm:t>
        <a:bodyPr/>
        <a:lstStyle/>
        <a:p>
          <a:endParaRPr lang="en-US"/>
        </a:p>
      </dgm:t>
    </dgm:pt>
    <dgm:pt modelId="{918713CA-ECA6-4F3B-8A0D-6E4EF40A83E7}" type="sibTrans" cxnId="{4C78F89C-BD66-410B-BFC9-C8D9EF999CF7}">
      <dgm:prSet/>
      <dgm:spPr/>
      <dgm:t>
        <a:bodyPr/>
        <a:lstStyle/>
        <a:p>
          <a:endParaRPr lang="en-US"/>
        </a:p>
      </dgm:t>
    </dgm:pt>
    <dgm:pt modelId="{4C3D0E39-E726-4A0D-BB2C-2ABF1CE89107}" type="pres">
      <dgm:prSet presAssocID="{034391B2-A526-4226-8FF9-93EDAAD9B551}" presName="diagram" presStyleCnt="0">
        <dgm:presLayoutVars>
          <dgm:dir/>
          <dgm:resizeHandles val="exact"/>
        </dgm:presLayoutVars>
      </dgm:prSet>
      <dgm:spPr/>
    </dgm:pt>
    <dgm:pt modelId="{859C7626-1B7F-42BA-8571-521B624F448A}" type="pres">
      <dgm:prSet presAssocID="{9DDED2D9-AEC3-48E3-8593-C7FDCEBC41EE}" presName="node" presStyleLbl="node1" presStyleIdx="0" presStyleCnt="7" custScaleX="31818" custScaleY="11654" custLinFactNeighborX="1488" custLinFactNeighborY="2150">
        <dgm:presLayoutVars>
          <dgm:bulletEnabled val="1"/>
        </dgm:presLayoutVars>
      </dgm:prSet>
      <dgm:spPr>
        <a:prstGeom prst="flowChartAlternateProcess">
          <a:avLst/>
        </a:prstGeom>
      </dgm:spPr>
    </dgm:pt>
    <dgm:pt modelId="{B8E2ED3D-609E-4CBD-837A-4BEA4A585893}" type="pres">
      <dgm:prSet presAssocID="{ADA24386-9F57-40B3-B612-1BF630058AE0}" presName="sibTrans" presStyleCnt="0"/>
      <dgm:spPr/>
    </dgm:pt>
    <dgm:pt modelId="{F506CF35-80A3-4C9B-8714-78E912D01B92}" type="pres">
      <dgm:prSet presAssocID="{0E5C3F09-72E9-4452-B393-B852A320879C}" presName="node" presStyleLbl="node1" presStyleIdx="1" presStyleCnt="7" custScaleX="31818" custScaleY="11654" custLinFactNeighborX="40916" custLinFactNeighborY="2353">
        <dgm:presLayoutVars>
          <dgm:bulletEnabled val="1"/>
        </dgm:presLayoutVars>
      </dgm:prSet>
      <dgm:spPr>
        <a:xfrm>
          <a:off x="7935109" y="155666"/>
          <a:ext cx="2952038" cy="648747"/>
        </a:xfrm>
        <a:prstGeom prst="flowChartAlternateProcess">
          <a:avLst/>
        </a:prstGeom>
      </dgm:spPr>
    </dgm:pt>
    <dgm:pt modelId="{9C6D32BE-22E1-48A0-9427-F7DD3B326DE8}" type="pres">
      <dgm:prSet presAssocID="{48A98CF5-8232-4F59-9AE7-E7665F65B370}" presName="sibTrans" presStyleCnt="0"/>
      <dgm:spPr/>
    </dgm:pt>
    <dgm:pt modelId="{BC51582C-C248-4874-8780-F7FCC9A3202E}" type="pres">
      <dgm:prSet presAssocID="{39A58207-F874-4838-A343-189521DFF14A}" presName="node" presStyleLbl="node1" presStyleIdx="2" presStyleCnt="7" custScaleX="31818" custScaleY="11654" custLinFactNeighborX="2735" custLinFactNeighborY="18207">
        <dgm:presLayoutVars>
          <dgm:bulletEnabled val="1"/>
        </dgm:presLayoutVars>
      </dgm:prSet>
      <dgm:spPr>
        <a:prstGeom prst="flowChartAlternateProcess">
          <a:avLst/>
        </a:prstGeom>
      </dgm:spPr>
    </dgm:pt>
    <dgm:pt modelId="{BBEB14A7-ACBA-4ECA-9EEC-9EF26342C283}" type="pres">
      <dgm:prSet presAssocID="{13932A89-22C4-4321-9D92-67FD871EB40E}" presName="sibTrans" presStyleCnt="0"/>
      <dgm:spPr/>
    </dgm:pt>
    <dgm:pt modelId="{3652E19E-89C7-4CF2-A7A1-F906189D8E61}" type="pres">
      <dgm:prSet presAssocID="{90822CD7-FC00-4CF4-B5C4-BCC38AA134E1}" presName="node" presStyleLbl="node1" presStyleIdx="3" presStyleCnt="7" custScaleX="35499" custScaleY="18614" custLinFactNeighborX="42208" custLinFactNeighborY="-1997">
        <dgm:presLayoutVars>
          <dgm:bulletEnabled val="1"/>
        </dgm:presLayoutVars>
      </dgm:prSet>
      <dgm:spPr>
        <a:prstGeom prst="roundRect">
          <a:avLst/>
        </a:prstGeom>
      </dgm:spPr>
    </dgm:pt>
    <dgm:pt modelId="{1C08A066-052D-4B36-9BC2-929439A6CBAB}" type="pres">
      <dgm:prSet presAssocID="{9F894F35-5D4A-42F0-B712-01173CD78E0B}" presName="sibTrans" presStyleCnt="0"/>
      <dgm:spPr/>
    </dgm:pt>
    <dgm:pt modelId="{11D10374-3A08-482B-8DE2-4F0E13BD5122}" type="pres">
      <dgm:prSet presAssocID="{F8B82391-44E7-4B6A-A16B-054F93FF4932}" presName="node" presStyleLbl="node1" presStyleIdx="4" presStyleCnt="7" custScaleX="31818" custScaleY="11654" custLinFactNeighborX="-39779" custLinFactNeighborY="24687">
        <dgm:presLayoutVars>
          <dgm:bulletEnabled val="1"/>
        </dgm:presLayoutVars>
      </dgm:prSet>
      <dgm:spPr>
        <a:prstGeom prst="flowChartAlternateProcess">
          <a:avLst/>
        </a:prstGeom>
      </dgm:spPr>
    </dgm:pt>
    <dgm:pt modelId="{EC81B3B0-BD4A-4AAD-AF4A-F39C5FEE0501}" type="pres">
      <dgm:prSet presAssocID="{005A1CBB-3D1C-4199-8A75-669627073265}" presName="sibTrans" presStyleCnt="0"/>
      <dgm:spPr/>
    </dgm:pt>
    <dgm:pt modelId="{905A5209-7FB0-4463-89F7-D75AE3B4ECED}" type="pres">
      <dgm:prSet presAssocID="{2A7EA976-6D9E-4960-AC5A-D19D27CA789D}" presName="node" presStyleLbl="node1" presStyleIdx="5" presStyleCnt="7" custScaleX="31818" custScaleY="11654" custLinFactNeighborX="-88064" custLinFactNeighborY="-13593">
        <dgm:presLayoutVars>
          <dgm:bulletEnabled val="1"/>
        </dgm:presLayoutVars>
      </dgm:prSet>
      <dgm:spPr>
        <a:xfrm>
          <a:off x="4162765" y="3273909"/>
          <a:ext cx="2952038" cy="648747"/>
        </a:xfrm>
        <a:prstGeom prst="flowChartAlternateProcess">
          <a:avLst/>
        </a:prstGeom>
      </dgm:spPr>
    </dgm:pt>
    <dgm:pt modelId="{9FD7AC60-96B2-41FD-978A-36177DB88717}" type="pres">
      <dgm:prSet presAssocID="{56FE2B00-2F86-45ED-B6A5-6CD3FFB6EFF8}" presName="sibTrans" presStyleCnt="0"/>
      <dgm:spPr/>
    </dgm:pt>
    <dgm:pt modelId="{5A5EC434-6389-4D59-85F4-803532D2E8D1}" type="pres">
      <dgm:prSet presAssocID="{3CEEA05F-75E0-44AE-876C-1351DBE4FD1D}" presName="node" presStyleLbl="node1" presStyleIdx="6" presStyleCnt="7" custScaleX="31818" custScaleY="11654" custLinFactNeighborX="38537" custLinFactNeighborY="-7252">
        <dgm:presLayoutVars>
          <dgm:bulletEnabled val="1"/>
        </dgm:presLayoutVars>
      </dgm:prSet>
      <dgm:spPr>
        <a:prstGeom prst="flowChartAlternateProcess">
          <a:avLst/>
        </a:prstGeom>
      </dgm:spPr>
    </dgm:pt>
  </dgm:ptLst>
  <dgm:cxnLst>
    <dgm:cxn modelId="{98FD0204-271A-4A25-8159-77B1F4C3240A}" type="presOf" srcId="{3CEEA05F-75E0-44AE-876C-1351DBE4FD1D}" destId="{5A5EC434-6389-4D59-85F4-803532D2E8D1}" srcOrd="0" destOrd="0" presId="urn:microsoft.com/office/officeart/2005/8/layout/default#1"/>
    <dgm:cxn modelId="{C98AEC10-F80D-4FFC-8004-2330F69D2BB1}" type="presOf" srcId="{F8B82391-44E7-4B6A-A16B-054F93FF4932}" destId="{11D10374-3A08-482B-8DE2-4F0E13BD5122}" srcOrd="0" destOrd="0" presId="urn:microsoft.com/office/officeart/2005/8/layout/default#1"/>
    <dgm:cxn modelId="{47BC7615-0E13-4297-9E61-A2BFB5D6BDF5}" srcId="{034391B2-A526-4226-8FF9-93EDAAD9B551}" destId="{2A7EA976-6D9E-4960-AC5A-D19D27CA789D}" srcOrd="5" destOrd="0" parTransId="{AFC7C943-85B1-40EC-9289-4D781709D497}" sibTransId="{56FE2B00-2F86-45ED-B6A5-6CD3FFB6EFF8}"/>
    <dgm:cxn modelId="{90D8BE1E-C7CA-431B-8E0C-255CCF7A34CD}" type="presOf" srcId="{9DDED2D9-AEC3-48E3-8593-C7FDCEBC41EE}" destId="{859C7626-1B7F-42BA-8571-521B624F448A}" srcOrd="0" destOrd="0" presId="urn:microsoft.com/office/officeart/2005/8/layout/default#1"/>
    <dgm:cxn modelId="{9FD0D634-1F20-466C-B734-FB810AA1D629}" srcId="{034391B2-A526-4226-8FF9-93EDAAD9B551}" destId="{F8B82391-44E7-4B6A-A16B-054F93FF4932}" srcOrd="4" destOrd="0" parTransId="{BE063E11-5923-4193-9B7C-ABAC3DDE76A2}" sibTransId="{005A1CBB-3D1C-4199-8A75-669627073265}"/>
    <dgm:cxn modelId="{4D8CC15F-3D3B-4B3F-B426-34D88B8F2AB8}" type="presOf" srcId="{90822CD7-FC00-4CF4-B5C4-BCC38AA134E1}" destId="{3652E19E-89C7-4CF2-A7A1-F906189D8E61}" srcOrd="0" destOrd="0" presId="urn:microsoft.com/office/officeart/2005/8/layout/default#1"/>
    <dgm:cxn modelId="{4C68877E-8228-4D35-8690-557D5B94808B}" type="presOf" srcId="{39A58207-F874-4838-A343-189521DFF14A}" destId="{BC51582C-C248-4874-8780-F7FCC9A3202E}" srcOrd="0" destOrd="0" presId="urn:microsoft.com/office/officeart/2005/8/layout/default#1"/>
    <dgm:cxn modelId="{4C78F89C-BD66-410B-BFC9-C8D9EF999CF7}" srcId="{034391B2-A526-4226-8FF9-93EDAAD9B551}" destId="{3CEEA05F-75E0-44AE-876C-1351DBE4FD1D}" srcOrd="6" destOrd="0" parTransId="{C7829426-80C0-43BE-A189-EE6EBEA41F1E}" sibTransId="{918713CA-ECA6-4F3B-8A0D-6E4EF40A83E7}"/>
    <dgm:cxn modelId="{7A7F34A9-68D7-4773-8513-6F891D769FBC}" srcId="{034391B2-A526-4226-8FF9-93EDAAD9B551}" destId="{0E5C3F09-72E9-4452-B393-B852A320879C}" srcOrd="1" destOrd="0" parTransId="{88E6FD20-ECFE-4E87-A069-BE23598DD22C}" sibTransId="{48A98CF5-8232-4F59-9AE7-E7665F65B370}"/>
    <dgm:cxn modelId="{8CD926AD-1CBF-4AFA-B974-C3D070D354F3}" srcId="{034391B2-A526-4226-8FF9-93EDAAD9B551}" destId="{39A58207-F874-4838-A343-189521DFF14A}" srcOrd="2" destOrd="0" parTransId="{BBB93D72-7A0A-4F99-965F-5B982F7DA2DB}" sibTransId="{13932A89-22C4-4321-9D92-67FD871EB40E}"/>
    <dgm:cxn modelId="{6FB151AE-8F38-482B-892E-2DFB571CBB08}" srcId="{034391B2-A526-4226-8FF9-93EDAAD9B551}" destId="{90822CD7-FC00-4CF4-B5C4-BCC38AA134E1}" srcOrd="3" destOrd="0" parTransId="{1BAB6635-85ED-4A99-B124-2421D774F545}" sibTransId="{9F894F35-5D4A-42F0-B712-01173CD78E0B}"/>
    <dgm:cxn modelId="{497F5CC5-20F5-43BD-BC69-37F7B4F1E6B3}" type="presOf" srcId="{2A7EA976-6D9E-4960-AC5A-D19D27CA789D}" destId="{905A5209-7FB0-4463-89F7-D75AE3B4ECED}" srcOrd="0" destOrd="0" presId="urn:microsoft.com/office/officeart/2005/8/layout/default#1"/>
    <dgm:cxn modelId="{E7E489CF-9734-4FBE-BB81-54497E7D56EA}" type="presOf" srcId="{0E5C3F09-72E9-4452-B393-B852A320879C}" destId="{F506CF35-80A3-4C9B-8714-78E912D01B92}" srcOrd="0" destOrd="0" presId="urn:microsoft.com/office/officeart/2005/8/layout/default#1"/>
    <dgm:cxn modelId="{C4A8CFD6-8EF2-475F-A169-3544825D935F}" srcId="{034391B2-A526-4226-8FF9-93EDAAD9B551}" destId="{9DDED2D9-AEC3-48E3-8593-C7FDCEBC41EE}" srcOrd="0" destOrd="0" parTransId="{72538474-949E-4A33-81B7-DBB179614239}" sibTransId="{ADA24386-9F57-40B3-B612-1BF630058AE0}"/>
    <dgm:cxn modelId="{4450A3F0-772C-4D53-BD04-8DA3405F049F}" type="presOf" srcId="{034391B2-A526-4226-8FF9-93EDAAD9B551}" destId="{4C3D0E39-E726-4A0D-BB2C-2ABF1CE89107}" srcOrd="0" destOrd="0" presId="urn:microsoft.com/office/officeart/2005/8/layout/default#1"/>
    <dgm:cxn modelId="{BB242C89-226F-4356-A1BD-181915D1E871}" type="presParOf" srcId="{4C3D0E39-E726-4A0D-BB2C-2ABF1CE89107}" destId="{859C7626-1B7F-42BA-8571-521B624F448A}" srcOrd="0" destOrd="0" presId="urn:microsoft.com/office/officeart/2005/8/layout/default#1"/>
    <dgm:cxn modelId="{E7364CD1-EE35-4641-95A3-1710CCFACC02}" type="presParOf" srcId="{4C3D0E39-E726-4A0D-BB2C-2ABF1CE89107}" destId="{B8E2ED3D-609E-4CBD-837A-4BEA4A585893}" srcOrd="1" destOrd="0" presId="urn:microsoft.com/office/officeart/2005/8/layout/default#1"/>
    <dgm:cxn modelId="{9D68850F-CBC4-484F-95DC-50CCA0A9C0D1}" type="presParOf" srcId="{4C3D0E39-E726-4A0D-BB2C-2ABF1CE89107}" destId="{F506CF35-80A3-4C9B-8714-78E912D01B92}" srcOrd="2" destOrd="0" presId="urn:microsoft.com/office/officeart/2005/8/layout/default#1"/>
    <dgm:cxn modelId="{2CE476F3-682F-4A0D-A935-1B70F4C1CA86}" type="presParOf" srcId="{4C3D0E39-E726-4A0D-BB2C-2ABF1CE89107}" destId="{9C6D32BE-22E1-48A0-9427-F7DD3B326DE8}" srcOrd="3" destOrd="0" presId="urn:microsoft.com/office/officeart/2005/8/layout/default#1"/>
    <dgm:cxn modelId="{ABEDEAD8-E51C-4F0B-AC82-7016D3BD2F16}" type="presParOf" srcId="{4C3D0E39-E726-4A0D-BB2C-2ABF1CE89107}" destId="{BC51582C-C248-4874-8780-F7FCC9A3202E}" srcOrd="4" destOrd="0" presId="urn:microsoft.com/office/officeart/2005/8/layout/default#1"/>
    <dgm:cxn modelId="{9253F3F2-5CCC-4563-9127-E847C1D2E939}" type="presParOf" srcId="{4C3D0E39-E726-4A0D-BB2C-2ABF1CE89107}" destId="{BBEB14A7-ACBA-4ECA-9EEC-9EF26342C283}" srcOrd="5" destOrd="0" presId="urn:microsoft.com/office/officeart/2005/8/layout/default#1"/>
    <dgm:cxn modelId="{26E70A23-E10B-4A04-8627-179F652BE042}" type="presParOf" srcId="{4C3D0E39-E726-4A0D-BB2C-2ABF1CE89107}" destId="{3652E19E-89C7-4CF2-A7A1-F906189D8E61}" srcOrd="6" destOrd="0" presId="urn:microsoft.com/office/officeart/2005/8/layout/default#1"/>
    <dgm:cxn modelId="{79A02C05-268A-441A-8F8F-D5240A076A9F}" type="presParOf" srcId="{4C3D0E39-E726-4A0D-BB2C-2ABF1CE89107}" destId="{1C08A066-052D-4B36-9BC2-929439A6CBAB}" srcOrd="7" destOrd="0" presId="urn:microsoft.com/office/officeart/2005/8/layout/default#1"/>
    <dgm:cxn modelId="{9B3D3B69-2E5E-44CF-8EAC-E23FF740B229}" type="presParOf" srcId="{4C3D0E39-E726-4A0D-BB2C-2ABF1CE89107}" destId="{11D10374-3A08-482B-8DE2-4F0E13BD5122}" srcOrd="8" destOrd="0" presId="urn:microsoft.com/office/officeart/2005/8/layout/default#1"/>
    <dgm:cxn modelId="{38F78C74-F3CF-492A-AA41-2E7399E6A964}" type="presParOf" srcId="{4C3D0E39-E726-4A0D-BB2C-2ABF1CE89107}" destId="{EC81B3B0-BD4A-4AAD-AF4A-F39C5FEE0501}" srcOrd="9" destOrd="0" presId="urn:microsoft.com/office/officeart/2005/8/layout/default#1"/>
    <dgm:cxn modelId="{66B0AC6A-E17E-4193-A0F2-8ED02CE2FA31}" type="presParOf" srcId="{4C3D0E39-E726-4A0D-BB2C-2ABF1CE89107}" destId="{905A5209-7FB0-4463-89F7-D75AE3B4ECED}" srcOrd="10" destOrd="0" presId="urn:microsoft.com/office/officeart/2005/8/layout/default#1"/>
    <dgm:cxn modelId="{C22143AA-23E6-4507-ABFF-2402B4DFF9DF}" type="presParOf" srcId="{4C3D0E39-E726-4A0D-BB2C-2ABF1CE89107}" destId="{9FD7AC60-96B2-41FD-978A-36177DB88717}" srcOrd="11" destOrd="0" presId="urn:microsoft.com/office/officeart/2005/8/layout/default#1"/>
    <dgm:cxn modelId="{4210D712-2870-4ADD-8F6D-913FDC695342}" type="presParOf" srcId="{4C3D0E39-E726-4A0D-BB2C-2ABF1CE89107}" destId="{5A5EC434-6389-4D59-85F4-803532D2E8D1}" srcOrd="12"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01DAA0-CC75-4934-AB2D-3CE09F0B6F75}">
      <dsp:nvSpPr>
        <dsp:cNvPr id="0" name=""/>
        <dsp:cNvSpPr/>
      </dsp:nvSpPr>
      <dsp:spPr>
        <a:xfrm>
          <a:off x="817367" y="753043"/>
          <a:ext cx="1633234" cy="1633234"/>
        </a:xfrm>
        <a:prstGeom prst="arc">
          <a:avLst>
            <a:gd name="adj1" fmla="val 13200000"/>
            <a:gd name="adj2" fmla="val 192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6BD7F8-294A-4EF9-B475-535EEAC3CBD5}">
      <dsp:nvSpPr>
        <dsp:cNvPr id="0" name=""/>
        <dsp:cNvSpPr/>
      </dsp:nvSpPr>
      <dsp:spPr>
        <a:xfrm>
          <a:off x="817367" y="753043"/>
          <a:ext cx="1633234" cy="1633234"/>
        </a:xfrm>
        <a:prstGeom prst="arc">
          <a:avLst>
            <a:gd name="adj1" fmla="val 2400000"/>
            <a:gd name="adj2" fmla="val 84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33934BF-5740-4BEC-97E2-39A67DDACE01}">
      <dsp:nvSpPr>
        <dsp:cNvPr id="0" name=""/>
        <dsp:cNvSpPr/>
      </dsp:nvSpPr>
      <dsp:spPr>
        <a:xfrm>
          <a:off x="750" y="1047025"/>
          <a:ext cx="3266469" cy="1045270"/>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Health Education</a:t>
          </a:r>
          <a:br>
            <a:rPr lang="en-US" sz="2400" kern="1200" dirty="0"/>
          </a:br>
          <a:r>
            <a:rPr lang="en-US" sz="2400" kern="1200" dirty="0"/>
            <a:t>England (HEE)</a:t>
          </a:r>
          <a:br>
            <a:rPr lang="en-US" sz="2400" kern="1200" dirty="0"/>
          </a:br>
          <a:r>
            <a:rPr lang="en-US" sz="2400" kern="1200" dirty="0"/>
            <a:t>funding</a:t>
          </a:r>
        </a:p>
      </dsp:txBody>
      <dsp:txXfrm>
        <a:off x="750" y="1047025"/>
        <a:ext cx="3266469" cy="1045270"/>
      </dsp:txXfrm>
    </dsp:sp>
    <dsp:sp modelId="{EDFBCBB8-C607-41A0-875F-BF0A04E58666}">
      <dsp:nvSpPr>
        <dsp:cNvPr id="0" name=""/>
        <dsp:cNvSpPr/>
      </dsp:nvSpPr>
      <dsp:spPr>
        <a:xfrm>
          <a:off x="4769795" y="753043"/>
          <a:ext cx="1633234" cy="1633234"/>
        </a:xfrm>
        <a:prstGeom prst="arc">
          <a:avLst>
            <a:gd name="adj1" fmla="val 13200000"/>
            <a:gd name="adj2" fmla="val 192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104B281-055C-4926-80FB-6489318A3041}">
      <dsp:nvSpPr>
        <dsp:cNvPr id="0" name=""/>
        <dsp:cNvSpPr/>
      </dsp:nvSpPr>
      <dsp:spPr>
        <a:xfrm>
          <a:off x="4769795" y="753043"/>
          <a:ext cx="1633234" cy="1633234"/>
        </a:xfrm>
        <a:prstGeom prst="arc">
          <a:avLst>
            <a:gd name="adj1" fmla="val 2400000"/>
            <a:gd name="adj2" fmla="val 84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9461EB-3D2D-442C-9833-8CE2EF2A5B9C}">
      <dsp:nvSpPr>
        <dsp:cNvPr id="0" name=""/>
        <dsp:cNvSpPr/>
      </dsp:nvSpPr>
      <dsp:spPr>
        <a:xfrm>
          <a:off x="3953177" y="1047025"/>
          <a:ext cx="3266469" cy="1045270"/>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dirty="0"/>
            <a:t>Equality, Diversity</a:t>
          </a:r>
          <a:br>
            <a:rPr lang="en-US" sz="2400" kern="1200" dirty="0"/>
          </a:br>
          <a:r>
            <a:rPr lang="en-US" sz="2400" kern="1200" dirty="0"/>
            <a:t>and Inclusion</a:t>
          </a:r>
        </a:p>
      </dsp:txBody>
      <dsp:txXfrm>
        <a:off x="3953177" y="1047025"/>
        <a:ext cx="3266469" cy="1045270"/>
      </dsp:txXfrm>
    </dsp:sp>
    <dsp:sp modelId="{154C474D-ED1A-42C9-B073-2C21491DBCCD}">
      <dsp:nvSpPr>
        <dsp:cNvPr id="0" name=""/>
        <dsp:cNvSpPr/>
      </dsp:nvSpPr>
      <dsp:spPr>
        <a:xfrm>
          <a:off x="8722222" y="753043"/>
          <a:ext cx="1633234" cy="1633234"/>
        </a:xfrm>
        <a:prstGeom prst="arc">
          <a:avLst>
            <a:gd name="adj1" fmla="val 13200000"/>
            <a:gd name="adj2" fmla="val 192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D9AC99-57F5-4623-81A8-4E9BD1BFEC2D}">
      <dsp:nvSpPr>
        <dsp:cNvPr id="0" name=""/>
        <dsp:cNvSpPr/>
      </dsp:nvSpPr>
      <dsp:spPr>
        <a:xfrm>
          <a:off x="8722222" y="753043"/>
          <a:ext cx="1633234" cy="1633234"/>
        </a:xfrm>
        <a:prstGeom prst="arc">
          <a:avLst>
            <a:gd name="adj1" fmla="val 2400000"/>
            <a:gd name="adj2" fmla="val 8400000"/>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E8DA43-07E6-4F97-AD78-03129EDE965C}">
      <dsp:nvSpPr>
        <dsp:cNvPr id="0" name=""/>
        <dsp:cNvSpPr/>
      </dsp:nvSpPr>
      <dsp:spPr>
        <a:xfrm>
          <a:off x="7905605" y="1047025"/>
          <a:ext cx="3266469" cy="1045270"/>
        </a:xfrm>
        <a:prstGeom prst="rect">
          <a:avLst/>
        </a:prstGeom>
        <a:noFill/>
        <a:ln w="19050" cap="rnd" cmpd="sng" algn="ctr">
          <a:noFill/>
          <a:prstDash val="solid"/>
        </a:ln>
        <a:effectLst/>
        <a:sp3d/>
      </dsp:spPr>
      <dsp:style>
        <a:lnRef idx="2">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b="1" kern="1200" dirty="0"/>
            <a:t>Curriculum</a:t>
          </a:r>
          <a:br>
            <a:rPr lang="en-US" sz="3200" b="1" kern="1200" dirty="0"/>
          </a:br>
          <a:r>
            <a:rPr lang="en-US" sz="3200" b="1" kern="1200" dirty="0"/>
            <a:t>Review</a:t>
          </a:r>
        </a:p>
      </dsp:txBody>
      <dsp:txXfrm>
        <a:off x="7905605" y="1047025"/>
        <a:ext cx="3266469" cy="10452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9C7626-1B7F-42BA-8571-521B624F448A}">
      <dsp:nvSpPr>
        <dsp:cNvPr id="0" name=""/>
        <dsp:cNvSpPr/>
      </dsp:nvSpPr>
      <dsp:spPr>
        <a:xfrm>
          <a:off x="397195" y="144365"/>
          <a:ext cx="2952038" cy="648747"/>
        </a:xfrm>
        <a:prstGeom prst="flowChartAlternateProcess">
          <a:avLst/>
        </a:prstGeom>
        <a:gradFill rotWithShape="0">
          <a:gsLst>
            <a:gs pos="0">
              <a:schemeClr val="accent5">
                <a:hueOff val="0"/>
                <a:satOff val="0"/>
                <a:lumOff val="0"/>
                <a:alphaOff val="0"/>
                <a:tint val="98000"/>
                <a:lumMod val="114000"/>
              </a:schemeClr>
            </a:gs>
            <a:gs pos="100000">
              <a:schemeClr val="accent5">
                <a:hueOff val="0"/>
                <a:satOff val="0"/>
                <a:lumOff val="0"/>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Academic Team</a:t>
          </a:r>
        </a:p>
      </dsp:txBody>
      <dsp:txXfrm>
        <a:off x="428864" y="176034"/>
        <a:ext cx="2888700" cy="585409"/>
      </dsp:txXfrm>
    </dsp:sp>
    <dsp:sp modelId="{F506CF35-80A3-4C9B-8714-78E912D01B92}">
      <dsp:nvSpPr>
        <dsp:cNvPr id="0" name=""/>
        <dsp:cNvSpPr/>
      </dsp:nvSpPr>
      <dsp:spPr>
        <a:xfrm>
          <a:off x="7935109" y="155666"/>
          <a:ext cx="2952038" cy="648747"/>
        </a:xfrm>
        <a:prstGeom prst="flowChartAlternateProcess">
          <a:avLst/>
        </a:prstGeom>
        <a:solidFill>
          <a:srgbClr val="31888F"/>
        </a:soli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solidFill>
                <a:prstClr val="white"/>
              </a:solidFill>
              <a:latin typeface="Arial" panose="020B0704020202020204"/>
              <a:ea typeface="+mn-ea"/>
              <a:cs typeface="+mn-cs"/>
            </a:rPr>
            <a:t>EDI Lead</a:t>
          </a:r>
        </a:p>
      </dsp:txBody>
      <dsp:txXfrm>
        <a:off x="7966778" y="187335"/>
        <a:ext cx="2888700" cy="585409"/>
      </dsp:txXfrm>
    </dsp:sp>
    <dsp:sp modelId="{BC51582C-C248-4874-8780-F7FCC9A3202E}">
      <dsp:nvSpPr>
        <dsp:cNvPr id="0" name=""/>
        <dsp:cNvSpPr/>
      </dsp:nvSpPr>
      <dsp:spPr>
        <a:xfrm>
          <a:off x="8272546" y="1038216"/>
          <a:ext cx="2952038" cy="648747"/>
        </a:xfrm>
        <a:prstGeom prst="flowChartAlternateProcess">
          <a:avLst/>
        </a:prstGeom>
        <a:solidFill>
          <a:srgbClr val="205A5E"/>
        </a:soli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Diversity Working Group</a:t>
          </a:r>
        </a:p>
        <a:p>
          <a:pPr marL="0" lvl="0" indent="0" algn="ctr" defTabSz="711200">
            <a:lnSpc>
              <a:spcPct val="90000"/>
            </a:lnSpc>
            <a:spcBef>
              <a:spcPct val="0"/>
            </a:spcBef>
            <a:spcAft>
              <a:spcPct val="35000"/>
            </a:spcAft>
            <a:buNone/>
          </a:pPr>
          <a:r>
            <a:rPr lang="en-US" sz="1600" kern="1200" dirty="0"/>
            <a:t>(DWG Trainees)</a:t>
          </a:r>
        </a:p>
      </dsp:txBody>
      <dsp:txXfrm>
        <a:off x="8304215" y="1069885"/>
        <a:ext cx="2888700" cy="585409"/>
      </dsp:txXfrm>
    </dsp:sp>
    <dsp:sp modelId="{3652E19E-89C7-4CF2-A7A1-F906189D8E61}">
      <dsp:nvSpPr>
        <dsp:cNvPr id="0" name=""/>
        <dsp:cNvSpPr/>
      </dsp:nvSpPr>
      <dsp:spPr>
        <a:xfrm>
          <a:off x="4004392" y="1490049"/>
          <a:ext cx="3293557" cy="1036191"/>
        </a:xfrm>
        <a:prstGeom prst="roundRect">
          <a:avLst/>
        </a:prstGeom>
        <a:gradFill rotWithShape="0">
          <a:gsLst>
            <a:gs pos="0">
              <a:schemeClr val="accent5">
                <a:hueOff val="3655316"/>
                <a:satOff val="397"/>
                <a:lumOff val="-1"/>
                <a:alphaOff val="0"/>
                <a:tint val="98000"/>
                <a:lumMod val="114000"/>
              </a:schemeClr>
            </a:gs>
            <a:gs pos="100000">
              <a:schemeClr val="accent5">
                <a:hueOff val="3655316"/>
                <a:satOff val="397"/>
                <a:lumOff val="-1"/>
                <a:alphaOff val="0"/>
                <a:shade val="90000"/>
                <a:lumMod val="84000"/>
              </a:schemeClr>
            </a:gs>
          </a:gsLst>
          <a:lin ang="5400000" scaled="0"/>
        </a:gradFill>
        <a:ln>
          <a:noFill/>
        </a:ln>
        <a:effectLst>
          <a:outerShdw blurRad="190500" dist="228600" dir="2700000" algn="ctr" rotWithShape="0">
            <a:srgbClr val="000000">
              <a:alpha val="30000"/>
            </a:srgbClr>
          </a:outerShdw>
        </a:effectLst>
        <a:scene3d>
          <a:camera prst="orthographicFront">
            <a:rot lat="0" lon="0" rev="0"/>
          </a:camera>
          <a:lightRig rig="glow" dir="t">
            <a:rot lat="0" lon="0" rev="4800000"/>
          </a:lightRig>
        </a:scene3d>
        <a:sp3d prstMaterial="matte">
          <a:bevelT w="127000" h="63500"/>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a:effectLst>
                <a:outerShdw blurRad="38100" dist="38100" dir="2700000" algn="tl">
                  <a:srgbClr val="000000">
                    <a:alpha val="43137"/>
                  </a:srgbClr>
                </a:outerShdw>
              </a:effectLst>
            </a:rPr>
            <a:t>Curriculum Review</a:t>
          </a:r>
        </a:p>
      </dsp:txBody>
      <dsp:txXfrm>
        <a:off x="4054975" y="1540632"/>
        <a:ext cx="3192391" cy="935025"/>
      </dsp:txXfrm>
    </dsp:sp>
    <dsp:sp modelId="{11D10374-3A08-482B-8DE2-4F0E13BD5122}">
      <dsp:nvSpPr>
        <dsp:cNvPr id="0" name=""/>
        <dsp:cNvSpPr/>
      </dsp:nvSpPr>
      <dsp:spPr>
        <a:xfrm>
          <a:off x="619075" y="3169198"/>
          <a:ext cx="2952038" cy="648747"/>
        </a:xfrm>
        <a:prstGeom prst="flowChartAlternateProcess">
          <a:avLst/>
        </a:prstGeom>
        <a:solidFill>
          <a:srgbClr val="865083"/>
        </a:soli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EBE feedback about</a:t>
          </a:r>
          <a:br>
            <a:rPr lang="en-US" sz="1600" kern="1200" dirty="0"/>
          </a:br>
          <a:r>
            <a:rPr lang="en-US" sz="1600" kern="1200" dirty="0"/>
            <a:t>using services</a:t>
          </a:r>
        </a:p>
      </dsp:txBody>
      <dsp:txXfrm>
        <a:off x="650744" y="3200867"/>
        <a:ext cx="2888700" cy="585409"/>
      </dsp:txXfrm>
    </dsp:sp>
    <dsp:sp modelId="{905A5209-7FB0-4463-89F7-D75AE3B4ECED}">
      <dsp:nvSpPr>
        <dsp:cNvPr id="0" name=""/>
        <dsp:cNvSpPr/>
      </dsp:nvSpPr>
      <dsp:spPr>
        <a:xfrm>
          <a:off x="19074" y="1038253"/>
          <a:ext cx="2952038" cy="648747"/>
        </a:xfrm>
        <a:prstGeom prst="flowChartAlternateProcess">
          <a:avLst/>
        </a:prstGeom>
        <a:solidFill>
          <a:srgbClr val="4A797A"/>
        </a:soli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Advisory Panel</a:t>
          </a:r>
        </a:p>
        <a:p>
          <a:pPr marL="0" lvl="0" indent="0" algn="ctr" defTabSz="711200">
            <a:lnSpc>
              <a:spcPct val="90000"/>
            </a:lnSpc>
            <a:spcBef>
              <a:spcPct val="0"/>
            </a:spcBef>
            <a:spcAft>
              <a:spcPct val="35000"/>
            </a:spcAft>
            <a:buNone/>
          </a:pPr>
          <a:r>
            <a:rPr lang="en-US" sz="1600" kern="1200" dirty="0"/>
            <a:t>(Clinical Psychologists)</a:t>
          </a:r>
        </a:p>
      </dsp:txBody>
      <dsp:txXfrm>
        <a:off x="50743" y="1069922"/>
        <a:ext cx="2888700" cy="585409"/>
      </dsp:txXfrm>
    </dsp:sp>
    <dsp:sp modelId="{5A5EC434-6389-4D59-85F4-803532D2E8D1}">
      <dsp:nvSpPr>
        <dsp:cNvPr id="0" name=""/>
        <dsp:cNvSpPr/>
      </dsp:nvSpPr>
      <dsp:spPr>
        <a:xfrm>
          <a:off x="7714388" y="3161498"/>
          <a:ext cx="2952038" cy="648747"/>
        </a:xfrm>
        <a:prstGeom prst="flowChartAlternateProcess">
          <a:avLst/>
        </a:prstGeom>
        <a:gradFill rotWithShape="0">
          <a:gsLst>
            <a:gs pos="0">
              <a:schemeClr val="accent5">
                <a:hueOff val="7310632"/>
                <a:satOff val="795"/>
                <a:lumOff val="-1"/>
                <a:alphaOff val="0"/>
                <a:tint val="98000"/>
                <a:lumMod val="114000"/>
              </a:schemeClr>
            </a:gs>
            <a:gs pos="100000">
              <a:schemeClr val="accent5">
                <a:hueOff val="7310632"/>
                <a:satOff val="795"/>
                <a:lumOff val="-1"/>
                <a:alphaOff val="0"/>
                <a:shade val="90000"/>
                <a:lumMod val="84000"/>
              </a:schemeClr>
            </a:gs>
          </a:gsLst>
          <a:lin ang="5400000" scaled="0"/>
        </a:gradFill>
        <a:ln>
          <a:noFill/>
        </a:ln>
        <a:effectLst>
          <a:outerShdw blurRad="38100" dist="25400" dir="5400000" rotWithShape="0">
            <a:srgbClr val="000000">
              <a:alpha val="4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a:t>Trainee &amp; speaker feedback</a:t>
          </a:r>
        </a:p>
        <a:p>
          <a:pPr marL="0" lvl="0" indent="0" algn="ctr" defTabSz="711200">
            <a:lnSpc>
              <a:spcPct val="90000"/>
            </a:lnSpc>
            <a:spcBef>
              <a:spcPct val="0"/>
            </a:spcBef>
            <a:spcAft>
              <a:spcPct val="35000"/>
            </a:spcAft>
            <a:buNone/>
          </a:pPr>
          <a:r>
            <a:rPr lang="en-US" sz="1600" kern="1200"/>
            <a:t>about lectures</a:t>
          </a:r>
          <a:endParaRPr lang="en-US" sz="1600" kern="1200" dirty="0"/>
        </a:p>
      </dsp:txBody>
      <dsp:txXfrm>
        <a:off x="7746057" y="3193167"/>
        <a:ext cx="2888700" cy="585409"/>
      </dsp:txXfrm>
    </dsp:sp>
  </dsp:spTree>
</dsp:drawing>
</file>

<file path=ppt/diagrams/layout1.xml><?xml version="1.0" encoding="utf-8"?>
<dgm:layoutDef xmlns:dgm="http://schemas.openxmlformats.org/drawingml/2006/diagram" xmlns:a="http://schemas.openxmlformats.org/drawingml/2006/main" uniqueId="urn:microsoft.com/office/officeart/2008/layout/HalfCircleOrganizationChart#1">
  <dgm:title val=""/>
  <dgm:desc val=""/>
  <dgm:catLst>
    <dgm:cat type="hierarchy" pri="1500"/>
  </dgm:catLst>
  <dgm:samp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type="asst">
          <dgm:prSet phldr="1"/>
        </dgm:pt>
        <dgm:pt modelId="12">
          <dgm:prSet phldr="1"/>
        </dgm:pt>
        <dgm:pt modelId="13">
          <dgm:prSet phldr="1"/>
        </dgm:pt>
        <dgm:pt modelId="14">
          <dgm:prSet phldr="1"/>
        </dgm:pt>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Name0">
    <dgm:varLst>
      <dgm:orgChart val="1"/>
      <dgm:chPref val="1"/>
      <dgm:dir/>
      <dgm:animOne val="branch"/>
      <dgm:animLvl val="lvl"/>
      <dgm:resizeHandles/>
    </dgm:varLst>
    <dgm:choose name="Name1">
      <dgm:if name="Name2" func="var" arg="dir" op="equ" val="norm">
        <dgm:alg type="hierChild">
          <dgm:param type="linDir" val="fromL"/>
        </dgm:alg>
      </dgm:if>
      <dgm:else name="Name3">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2" refType="w" fact="10"/>
      <dgm:constr type="h" for="des" forName="rootComposite2"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forEach name="Name4" axis="ch">
      <dgm:forEach name="Name5" axis="self" ptType="node">
        <dgm:layoutNode name="hierRoot1">
          <dgm:varLst>
            <dgm:hierBranch val="init"/>
          </dgm:varLst>
          <dgm:choose name="Name6">
            <dgm:if name="Name7" func="var" arg="hierBranch" op="equ" val="l">
              <dgm:alg type="hierRoot">
                <dgm:param type="hierAlign" val="tR"/>
              </dgm:alg>
              <dgm:constrLst>
                <dgm:constr type="alignOff" val="0.65"/>
              </dgm:constrLst>
            </dgm:if>
            <dgm:if name="Name8" func="var" arg="hierBranch" op="equ" val="r">
              <dgm:alg type="hierRoot">
                <dgm:param type="hierAlign" val="tL"/>
              </dgm:alg>
              <dgm:constrLst>
                <dgm:constr type="alignOff" val="0.65"/>
              </dgm:constrLst>
            </dgm:if>
            <dgm:if name="Name9" func="var" arg="hierBranch" op="equ" val="hang">
              <dgm:alg type="hierRoot"/>
              <dgm:constrLst>
                <dgm:constr type="alignOff" val="0.65"/>
              </dgm:constrLst>
            </dgm:if>
            <dgm:else name="Name10">
              <dgm:alg type="hierRoot"/>
              <dgm:constrLst>
                <dgm:constr type="alignOff"/>
                <dgm:constr type="bendDist" for="des" ptType="parTrans" refType="sp" fact="0.5"/>
              </dgm:constrLst>
            </dgm:else>
          </dgm:choose>
          <dgm:shape xmlns:r="http://schemas.openxmlformats.org/officeDocument/2006/relationships" r:blip="">
            <dgm:adjLst/>
          </dgm:shape>
          <dgm:presOf/>
          <dgm:layoutNode name="rootComposite1">
            <dgm:alg type="composite"/>
            <dgm:shape xmlns:r="http://schemas.openxmlformats.org/officeDocument/2006/relationships" r:blip="">
              <dgm:adjLst/>
            </dgm:shape>
            <dgm:presOf axis="self" ptType="node" cnt="1"/>
            <dgm:choose name="Name11">
              <dgm:if name="Name12" func="var" arg="hierBranch" op="equ" val="init">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3" func="var" arg="hierBranch" op="equ" val="l">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if name="Name14" func="var" arg="hierBranch" op="equ" val="r">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if>
              <dgm:else name="Name15">
                <dgm:constrLst>
                  <dgm:constr type="l" for="ch" forName="rootText1"/>
                  <dgm:constr type="t" for="ch" forName="rootText1" refType="h" fact="0.18"/>
                  <dgm:constr type="w" for="ch" forName="rootText1" refType="w"/>
                  <dgm:constr type="h" for="ch" forName="rootText1" refType="h" fact="0.64"/>
                  <dgm:constr type="l" for="ch" forName="topArc1" refType="w" fact="0.25"/>
                  <dgm:constr type="t" for="ch" forName="topArc1"/>
                  <dgm:constr type="w" for="ch" forName="topArc1" refType="h" refFor="ch" refForName="topArc1"/>
                  <dgm:constr type="h" for="ch" forName="topArc1" refType="h"/>
                  <dgm:constr type="l" for="ch" forName="bottomArc1" refType="w" fact="0.25"/>
                  <dgm:constr type="t" for="ch" forName="bottomArc1"/>
                  <dgm:constr type="w" for="ch" forName="bottomArc1" refType="h" refFor="ch" refForName="bottomArc1"/>
                  <dgm:constr type="h" for="ch" forName="bottomArc1" refType="h"/>
                  <dgm:constr type="ctrX" for="ch" forName="topConnNode1" refType="w" fact="0.5"/>
                  <dgm:constr type="t" for="ch" forName="topConnNode1"/>
                  <dgm:constr type="w" for="ch" forName="topConnNode1" refType="h" fact="0.76"/>
                  <dgm:constr type="b" for="ch" forName="topConnNode1" refType="t" refFor="ch" refForName="rootText1"/>
                </dgm:constrLst>
              </dgm:else>
            </dgm:choose>
            <dgm:layoutNode name="rootText1"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1" styleLbl="parChTrans1D1" moveWith="rootText1">
              <dgm:alg type="sp"/>
              <dgm:shape xmlns:r="http://schemas.openxmlformats.org/officeDocument/2006/relationships" type="arc" r:blip="" zOrderOff="-2">
                <dgm:adjLst>
                  <dgm:adj idx="1" val="-140"/>
                  <dgm:adj idx="2" val="-40"/>
                </dgm:adjLst>
              </dgm:shape>
              <dgm:presOf/>
            </dgm:layoutNode>
            <dgm:layoutNode name="bottomArc1" styleLbl="parChTrans1D1" moveWith="rootText1">
              <dgm:alg type="sp"/>
              <dgm:shape xmlns:r="http://schemas.openxmlformats.org/officeDocument/2006/relationships" type="arc" r:blip="" zOrderOff="-2">
                <dgm:adjLst>
                  <dgm:adj idx="1" val="40"/>
                  <dgm:adj idx="2" val="140"/>
                </dgm:adjLst>
              </dgm:shape>
              <dgm:presOf/>
            </dgm:layoutNode>
            <dgm:layoutNode name="topConnNode1" moveWith="rootText1">
              <dgm:alg type="sp"/>
              <dgm:shape xmlns:r="http://schemas.openxmlformats.org/officeDocument/2006/relationships" type="rect" r:blip="" hideGeom="1">
                <dgm:adjLst/>
              </dgm:shape>
              <dgm:presOf axis="self" ptType="node" cnt="1"/>
            </dgm:layoutNode>
          </dgm:layoutNode>
          <dgm:layoutNode name="hierChild2">
            <dgm:choose name="Name16">
              <dgm:if name="Name17" func="var" arg="hierBranch" op="equ" val="l">
                <dgm:alg type="hierChild">
                  <dgm:param type="linDir" val="fromT"/>
                  <dgm:param type="chAlign" val="r"/>
                </dgm:alg>
              </dgm:if>
              <dgm:if name="Name18" func="var" arg="hierBranch" op="equ" val="r">
                <dgm:alg type="hierChild">
                  <dgm:param type="linDir" val="fromT"/>
                  <dgm:param type="chAlign" val="l"/>
                </dgm:alg>
              </dgm:if>
              <dgm:if name="Name19" func="var" arg="hierBranch" op="equ" val="hang">
                <dgm:choose name="Name20">
                  <dgm:if name="Name21" func="var" arg="dir" op="equ" val="norm">
                    <dgm:alg type="hierChild">
                      <dgm:param type="linDir" val="fromL"/>
                      <dgm:param type="chAlign" val="l"/>
                      <dgm:param type="secLinDir" val="fromT"/>
                      <dgm:param type="secChAlign" val="t"/>
                    </dgm:alg>
                  </dgm:if>
                  <dgm:else name="Name22">
                    <dgm:alg type="hierChild">
                      <dgm:param type="linDir" val="fromR"/>
                      <dgm:param type="chAlign" val="l"/>
                      <dgm:param type="secLinDir" val="fromT"/>
                      <dgm:param type="secChAlign" val="t"/>
                    </dgm:alg>
                  </dgm:else>
                </dgm:choose>
              </dgm:if>
              <dgm:else name="Name23">
                <dgm:choose name="Name24">
                  <dgm:if name="Name25" func="var" arg="dir" op="equ" val="norm">
                    <dgm:alg type="hierChild"/>
                  </dgm:if>
                  <dgm:else name="Name26">
                    <dgm:alg type="hierChild">
                      <dgm:param type="linDir" val="fromR"/>
                    </dgm:alg>
                  </dgm:else>
                </dgm:choose>
              </dgm:else>
            </dgm:choose>
            <dgm:shape xmlns:r="http://schemas.openxmlformats.org/officeDocument/2006/relationships" r:blip="">
              <dgm:adjLst/>
            </dgm:shape>
            <dgm:presOf/>
            <dgm:forEach name="rep2a" axis="ch" ptType="nonAsst">
              <dgm:forEach name="Name27" axis="precedSib" ptType="parTrans" st="-1" cnt="1">
                <dgm:layoutNode name="Name28">
                  <dgm:choose name="Name29">
                    <dgm:if name="Name30" func="var" arg="hierBranch" op="equ" val="std">
                      <dgm:choose name="Name31">
                        <dgm:if name="Name32" axis="self" func="depth" op="lte" val="2">
                          <dgm:alg type="conn">
                            <dgm:param type="srcNode" val="bottomArc1"/>
                            <dgm:param type="dstNode" val="topArc2"/>
                            <dgm:param type="dim" val="1D"/>
                            <dgm:param type="endSty" val="noArr"/>
                            <dgm:param type="connRout" val="bend"/>
                            <dgm:param type="begPts" val="bCtr"/>
                            <dgm:param type="endPts" val="tCtr"/>
                            <dgm:param type="bendPt" val="end"/>
                          </dgm:alg>
                        </dgm:if>
                        <dgm:if name="Name33" axis="par" ptType="asst" func="cnt" op="equ" val="1">
                          <dgm:alg type="conn">
                            <dgm:param type="srcNode" val="bottomArc3"/>
                            <dgm:param type="dstNode" val="topArc2"/>
                            <dgm:param type="dim" val="1D"/>
                            <dgm:param type="endSty" val="noArr"/>
                            <dgm:param type="connRout" val="bend"/>
                            <dgm:param type="begPts" val="bCtr"/>
                            <dgm:param type="endPts" val="tCtr"/>
                            <dgm:param type="bendPt" val="end"/>
                          </dgm:alg>
                        </dgm:if>
                        <dgm:else name="Name34">
                          <dgm:alg type="conn">
                            <dgm:param type="srcNode" val="bottomArc2"/>
                            <dgm:param type="dstNode" val="topArc2"/>
                            <dgm:param type="dim" val="1D"/>
                            <dgm:param type="endSty" val="noArr"/>
                            <dgm:param type="connRout" val="bend"/>
                            <dgm:param type="begPts" val="bCtr"/>
                            <dgm:param type="endPts" val="tCtr"/>
                            <dgm:param type="bendPt" val="end"/>
                          </dgm:alg>
                        </dgm:else>
                      </dgm:choose>
                    </dgm:if>
                    <dgm:if name="Name35" func="var" arg="hierBranch" op="equ" val="init">
                      <dgm:choose name="Name36">
                        <dgm:if name="Name37" axis="self" func="depth" op="lte" val="2">
                          <dgm:choose name="Name38">
                            <dgm:if name="Name39" axis="self" func="depth" op="lte" val="2">
                              <dgm:alg type="conn">
                                <dgm:param type="srcNode" val="bottomArc1"/>
                                <dgm:param type="dstNode" val="topArc2"/>
                                <dgm:param type="dim" val="1D"/>
                                <dgm:param type="endSty" val="noArr"/>
                                <dgm:param type="connRout" val="bend"/>
                                <dgm:param type="begPts" val="bCtr"/>
                                <dgm:param type="endPts" val="tCtr"/>
                                <dgm:param type="bendPt" val="end"/>
                              </dgm:alg>
                            </dgm:if>
                            <dgm:if name="Name40" axis="par" ptType="asst" func="cnt" op="equ" val="1">
                              <dgm:alg type="conn">
                                <dgm:param type="srcNode" val="bottomArc3"/>
                                <dgm:param type="dstNode" val="topArc2"/>
                                <dgm:param type="dim" val="1D"/>
                                <dgm:param type="endSty" val="noArr"/>
                                <dgm:param type="connRout" val="bend"/>
                                <dgm:param type="begPts" val="bCtr"/>
                                <dgm:param type="endPts" val="tCtr"/>
                                <dgm:param type="bendPt" val="end"/>
                              </dgm:alg>
                            </dgm:if>
                            <dgm:else name="Name41">
                              <dgm:alg type="conn">
                                <dgm:param type="srcNode" val="bottomArc2"/>
                                <dgm:param type="dstNode" val="topArc2"/>
                                <dgm:param type="dim" val="1D"/>
                                <dgm:param type="endSty" val="noArr"/>
                                <dgm:param type="connRout" val="bend"/>
                                <dgm:param type="begPts" val="bCtr"/>
                                <dgm:param type="endPts" val="tCtr"/>
                                <dgm:param type="bendPt" val="end"/>
                              </dgm:alg>
                            </dgm:else>
                          </dgm:choose>
                        </dgm:if>
                        <dgm:else name="Name42">
                          <dgm:choose name="Name43">
                            <dgm:if name="Name44" axis="par des" func="maxDepth" op="lte" val="1">
                              <dgm:choose name="Name45">
                                <dgm:if name="Name46" axis="self" func="depth" op="lte" val="2">
                                  <dgm:alg type="conn">
                                    <dgm:param type="srcNode" val="bottomArc1"/>
                                    <dgm:param type="dstNode" val="topConnNode2"/>
                                    <dgm:param type="dim" val="1D"/>
                                    <dgm:param type="endSty" val="noArr"/>
                                    <dgm:param type="connRout" val="bend"/>
                                    <dgm:param type="begPts" val="bCtr"/>
                                    <dgm:param type="endPts" val="bL bR"/>
                                  </dgm:alg>
                                </dgm:if>
                                <dgm:if name="Name47" axis="par" ptType="asst" func="cnt" op="equ" val="1">
                                  <dgm:alg type="conn">
                                    <dgm:param type="srcNode" val="bottomArc3"/>
                                    <dgm:param type="dstNode" val="topConnNode2"/>
                                    <dgm:param type="dim" val="1D"/>
                                    <dgm:param type="endSty" val="noArr"/>
                                    <dgm:param type="connRout" val="bend"/>
                                    <dgm:param type="begPts" val="bCtr"/>
                                    <dgm:param type="endPts" val="bL bR"/>
                                  </dgm:alg>
                                </dgm:if>
                                <dgm:else name="Name48">
                                  <dgm:alg type="conn">
                                    <dgm:param type="srcNode" val="bottomArc2"/>
                                    <dgm:param type="dstNode" val="topConnNode2"/>
                                    <dgm:param type="dim" val="1D"/>
                                    <dgm:param type="endSty" val="noArr"/>
                                    <dgm:param type="connRout" val="bend"/>
                                    <dgm:param type="begPts" val="bCtr"/>
                                    <dgm:param type="endPts" val="bL bR"/>
                                  </dgm:alg>
                                </dgm:else>
                              </dgm:choose>
                            </dgm:if>
                            <dgm:else name="Name49">
                              <dgm:choose name="Name50">
                                <dgm:if name="Name51" axis="self" func="depth" op="lte" val="2">
                                  <dgm:alg type="conn">
                                    <dgm:param type="srcNode" val="bottomArc1"/>
                                    <dgm:param type="dstNode" val="topArc2"/>
                                    <dgm:param type="dim" val="1D"/>
                                    <dgm:param type="endSty" val="noArr"/>
                                    <dgm:param type="connRout" val="bend"/>
                                    <dgm:param type="begPts" val="bCtr"/>
                                    <dgm:param type="endPts" val="tCtr"/>
                                    <dgm:param type="bendPt" val="end"/>
                                  </dgm:alg>
                                </dgm:if>
                                <dgm:if name="Name52" axis="par" ptType="asst" func="cnt" op="equ" val="1">
                                  <dgm:alg type="conn">
                                    <dgm:param type="srcNode" val="bottomArc3"/>
                                    <dgm:param type="dstNode" val="topArc2"/>
                                    <dgm:param type="dim" val="1D"/>
                                    <dgm:param type="endSty" val="noArr"/>
                                    <dgm:param type="connRout" val="bend"/>
                                    <dgm:param type="begPts" val="bCtr"/>
                                    <dgm:param type="endPts" val="tCtr"/>
                                    <dgm:param type="bendPt" val="end"/>
                                  </dgm:alg>
                                </dgm:if>
                                <dgm:else name="Name53">
                                  <dgm:alg type="conn">
                                    <dgm:param type="srcNode" val="bottomArc2"/>
                                    <dgm:param type="dstNode" val="topArc2"/>
                                    <dgm:param type="dim" val="1D"/>
                                    <dgm:param type="endSty" val="noArr"/>
                                    <dgm:param type="connRout" val="bend"/>
                                    <dgm:param type="begPts" val="bCtr"/>
                                    <dgm:param type="endPts" val="tCtr"/>
                                    <dgm:param type="bendPt" val="end"/>
                                  </dgm:alg>
                                </dgm:else>
                              </dgm:choose>
                            </dgm:else>
                          </dgm:choose>
                        </dgm:else>
                      </dgm:choose>
                    </dgm:if>
                    <dgm:else name="Name54">
                      <dgm:choose name="Name55">
                        <dgm:if name="Name56" axis="self" func="depth" op="lte" val="2">
                          <dgm:alg type="conn">
                            <dgm:param type="srcNode" val="bottomArc1"/>
                            <dgm:param type="dstNode" val="topConnNode2"/>
                            <dgm:param type="dim" val="1D"/>
                            <dgm:param type="endSty" val="noArr"/>
                            <dgm:param type="connRout" val="bend"/>
                            <dgm:param type="begPts" val="bCtr"/>
                            <dgm:param type="endPts" val="bL bR"/>
                          </dgm:alg>
                        </dgm:if>
                        <dgm:if name="Name57" axis="par" ptType="asst" func="cnt" op="equ" val="1">
                          <dgm:alg type="conn">
                            <dgm:param type="srcNode" val="bottomArc3"/>
                            <dgm:param type="dstNode" val="topConnNode2"/>
                            <dgm:param type="dim" val="1D"/>
                            <dgm:param type="endSty" val="noArr"/>
                            <dgm:param type="connRout" val="bend"/>
                            <dgm:param type="begPts" val="bCtr"/>
                            <dgm:param type="endPts" val="bL bR"/>
                          </dgm:alg>
                        </dgm:if>
                        <dgm:else name="Name58">
                          <dgm:alg type="conn">
                            <dgm:param type="srcNode" val="bottomArc2"/>
                            <dgm:param type="dstNode" val="topConnNode2"/>
                            <dgm:param type="dim" val="1D"/>
                            <dgm:param type="endSty" val="noArr"/>
                            <dgm:param type="connRout" val="bend"/>
                            <dgm:param type="begPts" val="bCtr"/>
                            <dgm:param type="endPts" val="bL bR"/>
                          </dgm:alg>
                        </dgm:else>
                      </dgm:choose>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2">
                <dgm:varLst>
                  <dgm:hierBranch val="init"/>
                </dgm:varLst>
                <dgm:choose name="Name59">
                  <dgm:if name="Name60" func="var" arg="hierBranch" op="equ" val="l">
                    <dgm:alg type="hierRoot">
                      <dgm:param type="hierAlign" val="tR"/>
                    </dgm:alg>
                    <dgm:shape xmlns:r="http://schemas.openxmlformats.org/officeDocument/2006/relationships" r:blip="">
                      <dgm:adjLst/>
                    </dgm:shape>
                    <dgm:presOf/>
                    <dgm:constrLst>
                      <dgm:constr type="alignOff" val="0.65"/>
                    </dgm:constrLst>
                  </dgm:if>
                  <dgm:if name="Name61" func="var" arg="hierBranch" op="equ" val="r">
                    <dgm:alg type="hierRoot">
                      <dgm:param type="hierAlign" val="tL"/>
                    </dgm:alg>
                    <dgm:shape xmlns:r="http://schemas.openxmlformats.org/officeDocument/2006/relationships" r:blip="">
                      <dgm:adjLst/>
                    </dgm:shape>
                    <dgm:presOf/>
                    <dgm:constrLst>
                      <dgm:constr type="alignOff" val="0.65"/>
                    </dgm:constrLst>
                  </dgm:if>
                  <dgm:if name="Name62"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3" func="var" arg="hierBranch" op="equ" val="init">
                    <dgm:choose name="Name64">
                      <dgm:if name="Name65" axis="des" func="maxDepth" op="lte" val="1">
                        <dgm:alg type="hierRoot">
                          <dgm:param type="hierAlign" val="tL"/>
                        </dgm:alg>
                        <dgm:shape xmlns:r="http://schemas.openxmlformats.org/officeDocument/2006/relationships" r:blip="">
                          <dgm:adjLst/>
                        </dgm:shape>
                        <dgm:presOf/>
                        <dgm:constrLst>
                          <dgm:constr type="alignOff" val="0.65"/>
                        </dgm:constrLst>
                      </dgm:if>
                      <dgm:else name="Name6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67">
                    <dgm:alg type="hierRoot"/>
                    <dgm:shape xmlns:r="http://schemas.openxmlformats.org/officeDocument/2006/relationships" r:blip="">
                      <dgm:adjLst/>
                    </dgm:shape>
                    <dgm:presOf/>
                    <dgm:constrLst>
                      <dgm:constr type="alignOff" val="0.65"/>
                    </dgm:constrLst>
                  </dgm:else>
                </dgm:choose>
                <dgm:layoutNode name="rootComposite2">
                  <dgm:alg type="composite"/>
                  <dgm:shape xmlns:r="http://schemas.openxmlformats.org/officeDocument/2006/relationships" r:blip="">
                    <dgm:adjLst/>
                  </dgm:shape>
                  <dgm:presOf axis="self" ptType="node" cnt="1"/>
                  <dgm:choose name="Name68">
                    <dgm:if name="Name69" func="var" arg="hierBranch" op="equ" val="init">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0" func="var" arg="hierBranch" op="equ" val="l">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if name="Name71" func="var" arg="hierBranch" op="equ" val="r">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if>
                    <dgm:else name="Name72">
                      <dgm:constrLst>
                        <dgm:constr type="l" for="ch" forName="rootText2"/>
                        <dgm:constr type="t" for="ch" forName="rootText2" refType="h" fact="0.18"/>
                        <dgm:constr type="w" for="ch" forName="rootText2" refType="w"/>
                        <dgm:constr type="h" for="ch" forName="rootText2" refType="h" fact="0.64"/>
                        <dgm:constr type="l" for="ch" forName="topArc2" refType="w" fact="0.25"/>
                        <dgm:constr type="t" for="ch" forName="topArc2"/>
                        <dgm:constr type="w" for="ch" forName="topArc2" refType="h" refFor="ch" refForName="topArc2"/>
                        <dgm:constr type="h" for="ch" forName="topArc2" refType="h"/>
                        <dgm:constr type="l" for="ch" forName="bottomArc2" refType="w" fact="0.25"/>
                        <dgm:constr type="t" for="ch" forName="bottomArc2"/>
                        <dgm:constr type="w" for="ch" forName="bottomArc2" refType="h" refFor="ch" refForName="bottomArc2"/>
                        <dgm:constr type="h" for="ch" forName="bottomArc2" refType="h"/>
                        <dgm:constr type="ctrX" for="ch" forName="topConnNode2" refType="w" fact="0.5"/>
                        <dgm:constr type="t" for="ch" forName="topConnNode2"/>
                        <dgm:constr type="w" for="ch" forName="topConnNode2" refType="h" fact="0.76"/>
                        <dgm:constr type="b" for="ch" forName="topConnNode2" refType="t" refFor="ch" refForName="rootText2"/>
                      </dgm:constrLst>
                    </dgm:else>
                  </dgm:choose>
                  <dgm:layoutNode name="rootText2"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2" styleLbl="parChTrans1D1" moveWith="rootText2">
                    <dgm:alg type="sp"/>
                    <dgm:shape xmlns:r="http://schemas.openxmlformats.org/officeDocument/2006/relationships" type="arc" r:blip="" zOrderOff="-2">
                      <dgm:adjLst>
                        <dgm:adj idx="1" val="-140"/>
                        <dgm:adj idx="2" val="-40"/>
                      </dgm:adjLst>
                    </dgm:shape>
                    <dgm:presOf/>
                  </dgm:layoutNode>
                  <dgm:layoutNode name="bottomArc2" styleLbl="parChTrans1D1" moveWith="rootText2">
                    <dgm:alg type="sp"/>
                    <dgm:shape xmlns:r="http://schemas.openxmlformats.org/officeDocument/2006/relationships" type="arc" r:blip="" zOrderOff="-2">
                      <dgm:adjLst>
                        <dgm:adj idx="1" val="40"/>
                        <dgm:adj idx="2" val="140"/>
                      </dgm:adjLst>
                    </dgm:shape>
                    <dgm:presOf/>
                  </dgm:layoutNode>
                  <dgm:layoutNode name="topConnNode2" moveWith="rootText2">
                    <dgm:alg type="sp"/>
                    <dgm:shape xmlns:r="http://schemas.openxmlformats.org/officeDocument/2006/relationships" type="rect" r:blip="" hideGeom="1">
                      <dgm:adjLst/>
                    </dgm:shape>
                    <dgm:presOf axis="self" ptType="node" cnt="1"/>
                  </dgm:layoutNode>
                </dgm:layoutNode>
                <dgm:layoutNode name="hierChild4">
                  <dgm:choose name="Name73">
                    <dgm:if name="Name74" func="var" arg="hierBranch" op="equ" val="l">
                      <dgm:alg type="hierChild">
                        <dgm:param type="linDir" val="fromT"/>
                        <dgm:param type="chAlign" val="r"/>
                      </dgm:alg>
                    </dgm:if>
                    <dgm:if name="Name75" func="var" arg="hierBranch" op="equ" val="r">
                      <dgm:alg type="hierChild">
                        <dgm:param type="linDir" val="fromT"/>
                        <dgm:param type="chAlign" val="l"/>
                      </dgm:alg>
                    </dgm:if>
                    <dgm:if name="Name76" func="var" arg="hierBranch" op="equ" val="hang">
                      <dgm:choose name="Name77">
                        <dgm:if name="Name78" func="var" arg="dir" op="equ" val="norm">
                          <dgm:alg type="hierChild">
                            <dgm:param type="linDir" val="fromL"/>
                            <dgm:param type="chAlign" val="l"/>
                            <dgm:param type="secLinDir" val="fromT"/>
                            <dgm:param type="secChAlign" val="t"/>
                          </dgm:alg>
                        </dgm:if>
                        <dgm:else name="Name79">
                          <dgm:alg type="hierChild">
                            <dgm:param type="linDir" val="fromR"/>
                            <dgm:param type="chAlign" val="l"/>
                            <dgm:param type="secLinDir" val="fromT"/>
                            <dgm:param type="secChAlign" val="t"/>
                          </dgm:alg>
                        </dgm:else>
                      </dgm:choose>
                    </dgm:if>
                    <dgm:if name="Name80" func="var" arg="hierBranch" op="equ" val="std">
                      <dgm:choose name="Name81">
                        <dgm:if name="Name82" func="var" arg="dir" op="equ" val="norm">
                          <dgm:alg type="hierChild"/>
                        </dgm:if>
                        <dgm:else name="Name83">
                          <dgm:alg type="hierChild">
                            <dgm:param type="linDir" val="fromR"/>
                          </dgm:alg>
                        </dgm:else>
                      </dgm:choose>
                    </dgm:if>
                    <dgm:if name="Name84" func="var" arg="hierBranch" op="equ" val="init">
                      <dgm:choose name="Name85">
                        <dgm:if name="Name86" axis="des" func="maxDepth" op="lte" val="1">
                          <dgm:alg type="hierChild">
                            <dgm:param type="linDir" val="fromT"/>
                            <dgm:param type="chAlign" val="l"/>
                          </dgm:alg>
                        </dgm:if>
                        <dgm:else name="Name87">
                          <dgm:choose name="Name88">
                            <dgm:if name="Name89" func="var" arg="dir" op="equ" val="norm">
                              <dgm:alg type="hierChild"/>
                            </dgm:if>
                            <dgm:else name="Name90">
                              <dgm:alg type="hierChild">
                                <dgm:param type="linDir" val="fromR"/>
                              </dgm:alg>
                            </dgm:else>
                          </dgm:choose>
                        </dgm:else>
                      </dgm:choose>
                    </dgm:if>
                    <dgm:else name="Name91"/>
                  </dgm:choose>
                  <dgm:shape xmlns:r="http://schemas.openxmlformats.org/officeDocument/2006/relationships" r:blip="">
                    <dgm:adjLst/>
                  </dgm:shape>
                  <dgm:presOf/>
                  <dgm:forEach name="Name92" ref="rep2a"/>
                </dgm:layoutNode>
                <dgm:layoutNode name="hierChild5">
                  <dgm:choose name="Name93">
                    <dgm:if name="Name94" func="var" arg="dir" op="equ" val="norm">
                      <dgm:alg type="hierChild">
                        <dgm:param type="linDir" val="fromL"/>
                        <dgm:param type="chAlign" val="l"/>
                        <dgm:param type="secLinDir" val="fromT"/>
                        <dgm:param type="secChAlign" val="t"/>
                      </dgm:alg>
                    </dgm:if>
                    <dgm:else name="Name95">
                      <dgm:alg type="hierChild">
                        <dgm:param type="linDir" val="fromR"/>
                        <dgm:param type="chAlign" val="l"/>
                        <dgm:param type="secLinDir" val="fromT"/>
                        <dgm:param type="secChAlign" val="t"/>
                      </dgm:alg>
                    </dgm:else>
                  </dgm:choose>
                  <dgm:shape xmlns:r="http://schemas.openxmlformats.org/officeDocument/2006/relationships" r:blip="">
                    <dgm:adjLst/>
                  </dgm:shape>
                  <dgm:presOf/>
                  <dgm:forEach name="Name96" ref="rep2b"/>
                </dgm:layoutNode>
              </dgm:layoutNode>
            </dgm:forEach>
          </dgm:layoutNode>
          <dgm:layoutNode name="hierChild3">
            <dgm:choose name="Name97">
              <dgm:if name="Name98" func="var" arg="dir" op="equ" val="norm">
                <dgm:alg type="hierChild">
                  <dgm:param type="linDir" val="fromL"/>
                  <dgm:param type="chAlign" val="l"/>
                  <dgm:param type="secLinDir" val="fromT"/>
                  <dgm:param type="secChAlign" val="t"/>
                </dgm:alg>
              </dgm:if>
              <dgm:else name="Name99">
                <dgm:alg type="hierChild">
                  <dgm:param type="linDir" val="fromR"/>
                  <dgm:param type="chAlign" val="l"/>
                  <dgm:param type="secLinDir" val="fromT"/>
                  <dgm:param type="secChAlign" val="t"/>
                </dgm:alg>
              </dgm:else>
            </dgm:choose>
            <dgm:shape xmlns:r="http://schemas.openxmlformats.org/officeDocument/2006/relationships" r:blip="">
              <dgm:adjLst/>
            </dgm:shape>
            <dgm:presOf/>
            <dgm:forEach name="rep2b" axis="ch" ptType="asst">
              <dgm:forEach name="Name100" axis="precedSib" ptType="parTrans" st="-1" cnt="1">
                <dgm:layoutNode name="Name101">
                  <dgm:choose name="Name102">
                    <dgm:if name="Name103" axis="self" func="depth" op="lte" val="2">
                      <dgm:alg type="conn">
                        <dgm:param type="srcNode" val="bottomArc1"/>
                        <dgm:param type="dstNode" val="topConnNode3"/>
                        <dgm:param type="dim" val="1D"/>
                        <dgm:param type="endSty" val="noArr"/>
                        <dgm:param type="connRout" val="bend"/>
                        <dgm:param type="begPts" val="bCtr"/>
                        <dgm:param type="endPts" val="bL bR"/>
                      </dgm:alg>
                    </dgm:if>
                    <dgm:if name="Name104" axis="par" ptType="asst" func="cnt" op="equ" val="1">
                      <dgm:alg type="conn">
                        <dgm:param type="srcNode" val="bottomArc3"/>
                        <dgm:param type="dstNode" val="topConnNode3"/>
                        <dgm:param type="dim" val="1D"/>
                        <dgm:param type="endSty" val="noArr"/>
                        <dgm:param type="connRout" val="bend"/>
                        <dgm:param type="begPts" val="bCtr"/>
                        <dgm:param type="endPts" val="bL bR"/>
                      </dgm:alg>
                    </dgm:if>
                    <dgm:else name="Name105">
                      <dgm:alg type="conn">
                        <dgm:param type="srcNode" val="bottomArc2"/>
                        <dgm:param type="dstNode" val="topConnNode3"/>
                        <dgm:param type="dim" val="1D"/>
                        <dgm:param type="endSty" val="noArr"/>
                        <dgm:param type="connRout" val="bend"/>
                        <dgm:param type="begPts" val="bCtr"/>
                        <dgm:param type="endPts" val="bL bR"/>
                      </dgm:alg>
                    </dgm:else>
                  </dgm:choose>
                  <dgm:shape xmlns:r="http://schemas.openxmlformats.org/officeDocument/2006/relationships" type="conn" r:blip="" zOrderOff="-99999">
                    <dgm:adjLst/>
                  </dgm:shape>
                  <dgm:presOf axis="self"/>
                  <dgm:constrLst>
                    <dgm:constr type="begPad"/>
                    <dgm:constr type="endPad"/>
                  </dgm:constrLst>
                </dgm:layoutNode>
              </dgm:forEach>
              <dgm:layoutNode name="hierRoot3">
                <dgm:varLst>
                  <dgm:hierBranch val="init"/>
                </dgm:varLst>
                <dgm:choose name="Name106">
                  <dgm:if name="Name107" func="var" arg="hierBranch" op="equ" val="l">
                    <dgm:alg type="hierRoot">
                      <dgm:param type="hierAlign" val="tR"/>
                    </dgm:alg>
                    <dgm:shape xmlns:r="http://schemas.openxmlformats.org/officeDocument/2006/relationships" r:blip="">
                      <dgm:adjLst/>
                    </dgm:shape>
                    <dgm:presOf/>
                    <dgm:constrLst>
                      <dgm:constr type="alignOff" val="0.65"/>
                    </dgm:constrLst>
                  </dgm:if>
                  <dgm:if name="Name108" func="var" arg="hierBranch" op="equ" val="r">
                    <dgm:alg type="hierRoot">
                      <dgm:param type="hierAlign" val="tL"/>
                    </dgm:alg>
                    <dgm:shape xmlns:r="http://schemas.openxmlformats.org/officeDocument/2006/relationships" r:blip="">
                      <dgm:adjLst/>
                    </dgm:shape>
                    <dgm:presOf/>
                    <dgm:constrLst>
                      <dgm:constr type="alignOff" val="0.65"/>
                    </dgm:constrLst>
                  </dgm:if>
                  <dgm:if name="Name109" func="var" arg="hierBranch" op="equ" val="hang">
                    <dgm:alg type="hierRoot"/>
                    <dgm:shape xmlns:r="http://schemas.openxmlformats.org/officeDocument/2006/relationships" r:blip="">
                      <dgm:adjLst/>
                    </dgm:shape>
                    <dgm:presOf/>
                    <dgm:constrLst>
                      <dgm:constr type="alignOff" val="0.65"/>
                    </dgm:constrLst>
                  </dgm:if>
                  <dgm:if name="Name110"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1" func="var" arg="hierBranch" op="equ" val="init">
                    <dgm:choose name="Name112">
                      <dgm:if name="Name113" axis="des" func="maxDepth" op="lte" val="1">
                        <dgm:alg type="hierRoot">
                          <dgm:param type="hierAlign" val="tL"/>
                        </dgm:alg>
                        <dgm:shape xmlns:r="http://schemas.openxmlformats.org/officeDocument/2006/relationships" r:blip="">
                          <dgm:adjLst/>
                        </dgm:shape>
                        <dgm:presOf/>
                        <dgm:constrLst>
                          <dgm:constr type="alignOff" val="0.65"/>
                        </dgm:constrLst>
                      </dgm:if>
                      <dgm:else name="Name114">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15"/>
                </dgm:choose>
                <dgm:layoutNode name="rootComposite3">
                  <dgm:alg type="composite"/>
                  <dgm:shape xmlns:r="http://schemas.openxmlformats.org/officeDocument/2006/relationships" r:blip="">
                    <dgm:adjLst/>
                  </dgm:shape>
                  <dgm:presOf axis="self" ptType="node" cnt="1"/>
                  <dgm:choose name="Name116">
                    <dgm:if name="Name117" func="var" arg="hierBranch" op="equ" val="init">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8" func="var" arg="hierBranch" op="equ" val="l">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if name="Name119" func="var" arg="hierBranch" op="equ" val="r">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if>
                    <dgm:else name="Name120">
                      <dgm:constrLst>
                        <dgm:constr type="l" for="ch" forName="rootText3"/>
                        <dgm:constr type="t" for="ch" forName="rootText3" refType="h" fact="0.18"/>
                        <dgm:constr type="w" for="ch" forName="rootText3" refType="w"/>
                        <dgm:constr type="h" for="ch" forName="rootText3" refType="h" fact="0.64"/>
                        <dgm:constr type="l" for="ch" forName="topArc3" refType="w" fact="0.25"/>
                        <dgm:constr type="t" for="ch" forName="topArc3"/>
                        <dgm:constr type="w" for="ch" forName="topArc3" refType="h" refFor="ch" refForName="topArc3"/>
                        <dgm:constr type="h" for="ch" forName="topArc3" refType="h"/>
                        <dgm:constr type="l" for="ch" forName="bottomArc3" refType="w" fact="0.25"/>
                        <dgm:constr type="t" for="ch" forName="bottomArc3"/>
                        <dgm:constr type="w" for="ch" forName="bottomArc3" refType="h" refFor="ch" refForName="bottomArc3"/>
                        <dgm:constr type="h" for="ch" forName="bottomArc3" refType="h"/>
                        <dgm:constr type="ctrX" for="ch" forName="topConnNode3" refType="w" fact="0.5"/>
                        <dgm:constr type="t" for="ch" forName="topConnNode3"/>
                        <dgm:constr type="w" for="ch" forName="topConnNode3" refType="h" fact="0.76"/>
                        <dgm:constr type="b" for="ch" forName="topConnNode3" refType="t" refFor="ch" refForName="rootText3"/>
                      </dgm:constrLst>
                    </dgm:else>
                  </dgm:choose>
                  <dgm:layoutNode name="rootText3" styleLbl="alignAcc1">
                    <dgm:varLst>
                      <dgm:chPref val="3"/>
                    </dgm:varLst>
                    <dgm:alg type="tx"/>
                    <dgm:shape xmlns:r="http://schemas.openxmlformats.org/officeDocument/2006/relationships" type="rect" r:blip="" hideGeom="1">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topArc3" styleLbl="parChTrans1D1" moveWith="rootText3">
                    <dgm:alg type="sp"/>
                    <dgm:shape xmlns:r="http://schemas.openxmlformats.org/officeDocument/2006/relationships" type="arc" r:blip="" zOrderOff="-2">
                      <dgm:adjLst>
                        <dgm:adj idx="1" val="-140"/>
                        <dgm:adj idx="2" val="-40"/>
                      </dgm:adjLst>
                    </dgm:shape>
                    <dgm:presOf/>
                  </dgm:layoutNode>
                  <dgm:layoutNode name="bottomArc3" styleLbl="parChTrans1D1" moveWith="rootText3">
                    <dgm:alg type="sp"/>
                    <dgm:shape xmlns:r="http://schemas.openxmlformats.org/officeDocument/2006/relationships" type="arc" r:blip="" zOrderOff="-2">
                      <dgm:adjLst>
                        <dgm:adj idx="1" val="40"/>
                        <dgm:adj idx="2" val="140"/>
                      </dgm:adjLst>
                    </dgm:shape>
                    <dgm:presOf/>
                  </dgm:layoutNode>
                  <dgm:layoutNode name="topConnNode3" moveWith="rootText3">
                    <dgm:alg type="sp"/>
                    <dgm:shape xmlns:r="http://schemas.openxmlformats.org/officeDocument/2006/relationships" type="rect" r:blip="" hideGeom="1">
                      <dgm:adjLst/>
                    </dgm:shape>
                    <dgm:presOf axis="self" ptType="node" cnt="1"/>
                  </dgm:layoutNode>
                </dgm:layoutNode>
                <dgm:layoutNode name="hierChild6">
                  <dgm:choose name="Name121">
                    <dgm:if name="Name122" func="var" arg="hierBranch" op="equ" val="l">
                      <dgm:alg type="hierChild">
                        <dgm:param type="linDir" val="fromT"/>
                        <dgm:param type="chAlign" val="r"/>
                      </dgm:alg>
                    </dgm:if>
                    <dgm:if name="Name123" func="var" arg="hierBranch" op="equ" val="r">
                      <dgm:alg type="hierChild">
                        <dgm:param type="linDir" val="fromT"/>
                        <dgm:param type="chAlign" val="l"/>
                      </dgm:alg>
                    </dgm:if>
                    <dgm:if name="Name124" func="var" arg="hierBranch" op="equ" val="hang">
                      <dgm:choose name="Name125">
                        <dgm:if name="Name126" func="var" arg="dir" op="equ" val="norm">
                          <dgm:alg type="hierChild">
                            <dgm:param type="linDir" val="fromL"/>
                            <dgm:param type="chAlign" val="l"/>
                            <dgm:param type="secLinDir" val="fromT"/>
                            <dgm:param type="secChAlign" val="t"/>
                          </dgm:alg>
                        </dgm:if>
                        <dgm:else name="Name127">
                          <dgm:alg type="hierChild">
                            <dgm:param type="linDir" val="fromR"/>
                            <dgm:param type="chAlign" val="l"/>
                            <dgm:param type="secLinDir" val="fromT"/>
                            <dgm:param type="secChAlign" val="t"/>
                          </dgm:alg>
                        </dgm:else>
                      </dgm:choose>
                    </dgm:if>
                    <dgm:if name="Name128" func="var" arg="hierBranch" op="equ" val="std">
                      <dgm:choose name="Name129">
                        <dgm:if name="Name130" func="var" arg="dir" op="equ" val="norm">
                          <dgm:alg type="hierChild"/>
                        </dgm:if>
                        <dgm:else name="Name131">
                          <dgm:alg type="hierChild">
                            <dgm:param type="linDir" val="fromR"/>
                          </dgm:alg>
                        </dgm:else>
                      </dgm:choose>
                    </dgm:if>
                    <dgm:if name="Name132" func="var" arg="hierBranch" op="equ" val="init">
                      <dgm:choose name="Name133">
                        <dgm:if name="Name134" axis="des" func="maxDepth" op="lte" val="1">
                          <dgm:alg type="hierChild">
                            <dgm:param type="linDir" val="fromT"/>
                            <dgm:param type="chAlign" val="l"/>
                          </dgm:alg>
                        </dgm:if>
                        <dgm:else name="Name135">
                          <dgm:alg type="hierChild"/>
                        </dgm:else>
                      </dgm:choose>
                    </dgm:if>
                    <dgm:else name="Name136"/>
                  </dgm:choose>
                  <dgm:shape xmlns:r="http://schemas.openxmlformats.org/officeDocument/2006/relationships" r:blip="">
                    <dgm:adjLst/>
                  </dgm:shape>
                  <dgm:presOf/>
                  <dgm:forEach name="Name137" ref="rep2a"/>
                </dgm:layoutNode>
                <dgm:layoutNode name="hierChild7">
                  <dgm:choose name="Name138">
                    <dgm:if name="Name139" func="var" arg="dir" op="equ" val="norm">
                      <dgm:alg type="hierChild">
                        <dgm:param type="linDir" val="fromL"/>
                        <dgm:param type="chAlign" val="l"/>
                        <dgm:param type="secLinDir" val="fromT"/>
                        <dgm:param type="secChAlign" val="t"/>
                      </dgm:alg>
                    </dgm:if>
                    <dgm:else name="Name140">
                      <dgm:alg type="hierChild">
                        <dgm:param type="linDir" val="fromR"/>
                        <dgm:param type="chAlign" val="l"/>
                        <dgm:param type="secLinDir" val="fromT"/>
                        <dgm:param type="secChAlign" val="t"/>
                      </dgm:alg>
                    </dgm:else>
                  </dgm:choose>
                  <dgm:shape xmlns:r="http://schemas.openxmlformats.org/officeDocument/2006/relationships" r:blip="">
                    <dgm:adjLst/>
                  </dgm:shape>
                  <dgm:presOf/>
                  <dgm:forEach name="Name141"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1">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1">
  <dgm:title val=""/>
  <dgm:desc val=""/>
  <dgm:catLst>
    <dgm:cat type="simple" pri="10400"/>
  </dgm:catLst>
  <dgm:scene3d>
    <a:camera prst="orthographicFront"/>
    <a:lightRig rig="threePt" dir="t"/>
  </dgm:scene3d>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3089CB10-B535-4ADB-A0A3-A69DD3309A26}" type="datetimeFigureOut">
              <a:rPr lang="en-GB" smtClean="0"/>
              <a:t>30/01/2023</a:t>
            </a:fld>
            <a:endParaRPr lang="en-GB"/>
          </a:p>
        </p:txBody>
      </p:sp>
      <p:sp>
        <p:nvSpPr>
          <p:cNvPr id="4" name="Footer Placeholder 3"/>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CA28F446-901E-4540-BF5D-BB47BFC0CF32}" type="slidenum">
              <a:rPr lang="en-GB" smtClean="0"/>
              <a:t>‹#›</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t>1/30/2023</a:t>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dirty="0">
              <a:sym typeface="+mn-ea"/>
            </a:endParaRPr>
          </a:p>
          <a:p>
            <a:endParaRPr lang="en-US" dirty="0">
              <a:sym typeface="+mn-ea"/>
            </a:endParaRPr>
          </a:p>
          <a:p>
            <a:endParaRPr lang="en-US" dirty="0">
              <a:sym typeface="+mn-ea"/>
            </a:endParaRPr>
          </a:p>
          <a:p>
            <a:endParaRPr lang="en-US" dirty="0">
              <a:sym typeface="+mn-ea"/>
            </a:endParaRPr>
          </a:p>
          <a:p>
            <a:r>
              <a:rPr lang="en-US" dirty="0">
                <a:sym typeface="+mn-ea"/>
              </a:rPr>
              <a:t>How we teach BI - not what we think is right, what they would choose to do.</a:t>
            </a:r>
          </a:p>
          <a:p>
            <a:r>
              <a:rPr lang="en-US" dirty="0">
                <a:sym typeface="+mn-ea"/>
              </a:rPr>
              <a:t>Acknowledge how the diagnostic manuals and legislation </a:t>
            </a:r>
            <a:r>
              <a:rPr lang="en-US" dirty="0" err="1">
                <a:sym typeface="+mn-ea"/>
              </a:rPr>
              <a:t>e.g</a:t>
            </a:r>
            <a:r>
              <a:rPr lang="en-US" dirty="0">
                <a:sym typeface="+mn-ea"/>
              </a:rPr>
              <a:t> the Mental Health Act (1983), The Mental Capacity Act (2005) give </a:t>
            </a:r>
            <a:r>
              <a:rPr lang="en-US" dirty="0" err="1">
                <a:sym typeface="+mn-ea"/>
              </a:rPr>
              <a:t>westernised</a:t>
            </a:r>
            <a:r>
              <a:rPr lang="en-US" dirty="0">
                <a:sym typeface="+mn-ea"/>
              </a:rPr>
              <a:t> medical professionals the power to subjugate and oppress minority individuals:</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r>
              <a:rPr lang="en-US"/>
              <a:t>Russian-born American psychologist.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r>
              <a:rPr lang="en-US"/>
              <a:t>Narrative therapy - New Zealand in 80s. Tell own story, expert of their own lives. Person external to their problems - non-pathologising, non-blaming.</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t>IQ and psychometric tests - how can we measure cognition against a baseline that was never ours in the first place? Setting up to fail. Eugenics.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r>
              <a:rPr lang="en-US" dirty="0">
                <a:sym typeface="+mn-ea"/>
              </a:rPr>
              <a:t>   Racism:</a:t>
            </a:r>
          </a:p>
          <a:p>
            <a:endParaRPr lang="en-US" dirty="0">
              <a:sym typeface="+mn-ea"/>
            </a:endParaRPr>
          </a:p>
          <a:p>
            <a:r>
              <a:rPr lang="en-US" dirty="0">
                <a:sym typeface="+mn-ea"/>
              </a:rPr>
              <a:t>“Policies, behaviours, rules, etc. that result in a continued unfair advantage to some people, and unfair or harmful treatment of others based on race”- Cambridge Dictionary.</a:t>
            </a:r>
            <a:endParaRPr lang="en-US" dirty="0"/>
          </a:p>
          <a:p>
            <a:endParaRPr lang="en-US" dirty="0"/>
          </a:p>
          <a:p>
            <a:r>
              <a:rPr lang="en-US" dirty="0">
                <a:sym typeface="+mn-ea"/>
              </a:rPr>
              <a:t>“The belief that different races possess distinct characteristics, abilities, or qualities, especially so as to distinguish them as inferior or superior to one another”- Oxford Dictionary.</a:t>
            </a:r>
          </a:p>
          <a:p>
            <a:endParaRPr lang="en-US" dirty="0">
              <a:sym typeface="+mn-ea"/>
            </a:endParaRPr>
          </a:p>
          <a:p>
            <a:r>
              <a:rPr lang="en-US" dirty="0"/>
              <a:t>Inclusion: “The act of allowing many different types of people to do something and treating them fairly and equally” Cambridge Dictionary.</a:t>
            </a:r>
          </a:p>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r>
              <a:rPr lang="en-US" dirty="0">
                <a:sym typeface="+mn-ea"/>
              </a:rPr>
              <a:t>   Racism:</a:t>
            </a:r>
          </a:p>
          <a:p>
            <a:endParaRPr lang="en-US" dirty="0">
              <a:sym typeface="+mn-ea"/>
            </a:endParaRPr>
          </a:p>
          <a:p>
            <a:r>
              <a:rPr lang="en-US" dirty="0">
                <a:sym typeface="+mn-ea"/>
              </a:rPr>
              <a:t>“Policies, behaviours, rules, etc. that result in a continued unfair advantage to some people, and unfair or harmful treatment of others based on race”- Cambridge Dictionary.</a:t>
            </a:r>
            <a:endParaRPr lang="en-US" dirty="0"/>
          </a:p>
          <a:p>
            <a:endParaRPr lang="en-US" dirty="0"/>
          </a:p>
          <a:p>
            <a:r>
              <a:rPr lang="en-US" dirty="0">
                <a:sym typeface="+mn-ea"/>
              </a:rPr>
              <a:t>“The belief that different races possess distinct characteristics, abilities, or qualities, especially so as to distinguish them as inferior or superior to one another”- Oxford Dictionary.</a:t>
            </a:r>
          </a:p>
          <a:p>
            <a:endParaRPr lang="en-US" dirty="0">
              <a:sym typeface="+mn-ea"/>
            </a:endParaRPr>
          </a:p>
          <a:p>
            <a:r>
              <a:rPr lang="en-US" dirty="0"/>
              <a:t>Inclusion: “The act of allowing many different types of people to do something and treating them fairly and equally” Cambridge Dictionary.</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p:sp>
      <p:sp>
        <p:nvSpPr>
          <p:cNvPr id="3" name="Text Placeholder 2"/>
          <p:cNvSpPr>
            <a:spLocks noGrp="1"/>
          </p:cNvSpPr>
          <p:nvPr>
            <p:ph type="body" idx="3"/>
          </p:nvPr>
        </p:nvSpPr>
        <p:spPr/>
        <p:txBody>
          <a:bodyPr/>
          <a:lstStyle/>
          <a:p>
            <a:r>
              <a:rPr lang="en-US">
                <a:sym typeface="+mn-ea"/>
              </a:rPr>
              <a:t>Whilst the review touched upon other areas, it specifically focused on race, culture and ethnicity.</a:t>
            </a:r>
            <a:endParaRPr lang="en-US" altLang="en-GB" dirty="0">
              <a:sym typeface="+mn-ea"/>
            </a:endParaRPr>
          </a:p>
          <a:p>
            <a:endParaRPr lang="en-US" altLang="en-GB" dirty="0">
              <a:sym typeface="+mn-ea"/>
            </a:endParaRPr>
          </a:p>
          <a:p>
            <a:r>
              <a:rPr lang="en-US" altLang="en-GB" dirty="0">
                <a:sym typeface="+mn-ea"/>
              </a:rPr>
              <a:t>S</a:t>
            </a:r>
            <a:r>
              <a:rPr lang="en-GB" dirty="0">
                <a:sym typeface="+mn-ea"/>
              </a:rPr>
              <a:t>eries of questions and rating applied to all slides, </a:t>
            </a:r>
            <a:r>
              <a:rPr lang="en-US" altLang="en-GB" dirty="0">
                <a:sym typeface="+mn-ea"/>
              </a:rPr>
              <a:t>initially </a:t>
            </a:r>
            <a:r>
              <a:rPr lang="en-GB" dirty="0">
                <a:sym typeface="+mn-ea"/>
              </a:rPr>
              <a:t>co-developed with DWG </a:t>
            </a:r>
            <a:r>
              <a:rPr lang="en-US" altLang="en-GB" dirty="0">
                <a:sym typeface="+mn-ea"/>
              </a:rPr>
              <a:t>and amended through liaison with AT and AP.</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481013" y="1279525"/>
            <a:ext cx="6140450" cy="3454400"/>
          </a:xfrm>
        </p:spPr>
      </p:sp>
      <p:sp>
        <p:nvSpPr>
          <p:cNvPr id="3" name="Text Placeholder 2"/>
          <p:cNvSpPr>
            <a:spLocks noGrp="1"/>
          </p:cNvSpPr>
          <p:nvPr>
            <p:ph type="body" idx="3"/>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4" name="Group 13"/>
          <p:cNvGrpSpPr/>
          <p:nvPr userDrawn="1"/>
        </p:nvGrpSpPr>
        <p:grpSpPr>
          <a:xfrm>
            <a:off x="-1588" y="1587"/>
            <a:ext cx="12193588" cy="6859968"/>
            <a:chOff x="-1588" y="1587"/>
            <a:chExt cx="12193588" cy="6859968"/>
          </a:xfrm>
        </p:grpSpPr>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a:noFill/>
        </p:spPr>
        <p:txBody>
          <a:bodyPr anchor="b"/>
          <a:lstStyle>
            <a:lvl1pPr>
              <a:defRPr sz="5400"/>
            </a:lvl1pPr>
          </a:lstStyle>
          <a:p>
            <a:r>
              <a:rPr lang="en-US" dirty="0"/>
              <a:t>Click to edit Master title style</a:t>
            </a:r>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Panoramic Picture with Caption">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0"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1"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Title and Caption">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en-US"/>
              <a:t>Click to edit Master title style</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9"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0"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Quote with Caption">
    <p:spTree>
      <p:nvGrpSpPr>
        <p:cNvPr id="1" name=""/>
        <p:cNvGrpSpPr/>
        <p:nvPr/>
      </p:nvGrpSpPr>
      <p:grpSpPr>
        <a:xfrm>
          <a:off x="0" y="0"/>
          <a:ext cx="0" cy="0"/>
          <a:chOff x="0" y="0"/>
          <a:chExt cx="0" cy="0"/>
        </a:xfrm>
      </p:grpSpPr>
      <p:grpSp>
        <p:nvGrpSpPr>
          <p:cNvPr id="7" name="Group 6"/>
          <p:cNvGrpSpPr/>
          <p:nvPr userDrawn="1"/>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panose="020B0704020202020204"/>
                <a:cs typeface="Arial" panose="020B0704020202020204"/>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panose="020B0704020202020204"/>
                <a:cs typeface="Arial" panose="020B0704020202020204"/>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en-US"/>
              <a:t>Click to edit Master title style</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en-US"/>
              <a:t>Click to edit Master text styles</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1"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2"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Name Card">
    <p:spTree>
      <p:nvGrpSpPr>
        <p:cNvPr id="1" name=""/>
        <p:cNvGrpSpPr/>
        <p:nvPr/>
      </p:nvGrpSpPr>
      <p:grpSpPr>
        <a:xfrm>
          <a:off x="0" y="0"/>
          <a:ext cx="0" cy="0"/>
          <a:chOff x="0" y="0"/>
          <a:chExt cx="0" cy="0"/>
        </a:xfrm>
      </p:grpSpPr>
      <p:grpSp>
        <p:nvGrpSpPr>
          <p:cNvPr id="16" name="Group 15"/>
          <p:cNvGrpSpPr/>
          <p:nvPr userDrawn="1"/>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0"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1"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11" name="Footer Placeholder 4"/>
          <p:cNvSpPr>
            <a:spLocks noGrp="1"/>
          </p:cNvSpPr>
          <p:nvPr>
            <p:ph type="ftr" sz="quarter" idx="18"/>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en-US"/>
              <a:t>Click to edit Master title style</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11" name="Footer Placeholder 4"/>
          <p:cNvSpPr>
            <a:spLocks noGrp="1"/>
          </p:cNvSpPr>
          <p:nvPr>
            <p:ph type="ftr" sz="quarter" idx="2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1"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en-US"/>
              <a:t>Click to edit Master title style</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Footer Placeholder 4"/>
          <p:cNvSpPr>
            <a:spLocks noGrp="1"/>
          </p:cNvSpPr>
          <p:nvPr>
            <p:ph type="ftr" sz="quarter" idx="3"/>
          </p:nvPr>
        </p:nvSpPr>
        <p:spPr>
          <a:xfrm>
            <a:off x="4162044" y="6628194"/>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23"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0"/>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en-US"/>
              <a:t>Click to edit Master title style</a:t>
            </a:r>
            <a:endParaRPr lang="en-US" dirty="0"/>
          </a:p>
        </p:txBody>
      </p:sp>
      <p:sp>
        <p:nvSpPr>
          <p:cNvPr id="9"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9"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10"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1"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2"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1" name="Slide Number Placeholder 5"/>
          <p:cNvSpPr txBox="1"/>
          <p:nvPr userDrawn="1"/>
        </p:nvSpPr>
        <p:spPr>
          <a:xfrm>
            <a:off x="11381210" y="6618670"/>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sp>
        <p:nvSpPr>
          <p:cNvPr id="22" name="Footer Placeholder 4"/>
          <p:cNvSpPr>
            <a:spLocks noGrp="1"/>
          </p:cNvSpPr>
          <p:nvPr>
            <p:ph type="ftr" sz="quarter" idx="3"/>
          </p:nvPr>
        </p:nvSpPr>
        <p:spPr>
          <a:xfrm>
            <a:off x="4162044" y="6637719"/>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Slide Number Placeholder 5"/>
          <p:cNvSpPr txBox="1"/>
          <p:nvPr userDrawn="1"/>
        </p:nvSpPr>
        <p:spPr>
          <a:xfrm>
            <a:off x="11381210" y="6609145"/>
            <a:ext cx="419024" cy="222363"/>
          </a:xfrm>
          <a:prstGeom prst="rect">
            <a:avLst/>
          </a:prstGeom>
        </p:spPr>
        <p:txBody>
          <a:bodyPr/>
          <a:lstStyle>
            <a:defPPr>
              <a:defRPr lang="en-US"/>
            </a:defPPr>
            <a:lvl1pPr marL="0" algn="ctr" defTabSz="457200" rtl="0" eaLnBrk="1" latinLnBrk="0" hangingPunct="1">
              <a:defRPr sz="1050" b="0" i="0" kern="1200">
                <a:solidFill>
                  <a:schemeClr val="tx2">
                    <a:lumMod val="75000"/>
                  </a:schemeClr>
                </a:solidFill>
                <a:latin typeface="+mj-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3561BA9-CDCF-4958-B8AB-66F3BF063E13}" type="slidenum">
              <a:rPr lang="en-US" sz="800" smtClean="0"/>
              <a:t>‹#›</a:t>
            </a:fld>
            <a:endParaRPr lang="en-US" sz="800" dirty="0"/>
          </a:p>
        </p:txBody>
      </p:sp>
      <p:cxnSp>
        <p:nvCxnSpPr>
          <p:cNvPr id="13" name="Straight Connector 12"/>
          <p:cNvCxnSpPr/>
          <p:nvPr userDrawn="1"/>
        </p:nvCxnSpPr>
        <p:spPr>
          <a:xfrm>
            <a:off x="495300" y="6599619"/>
            <a:ext cx="11232000" cy="0"/>
          </a:xfrm>
          <a:prstGeom prst="line">
            <a:avLst/>
          </a:prstGeom>
          <a:ln w="28575" cap="flat" cmpd="dbl">
            <a:solidFill>
              <a:schemeClr val="tx2">
                <a:lumMod val="75000"/>
              </a:schemeClr>
            </a:solidFill>
            <a:miter lim="800000"/>
          </a:ln>
        </p:spPr>
        <p:style>
          <a:lnRef idx="1">
            <a:schemeClr val="accent1"/>
          </a:lnRef>
          <a:fillRef idx="0">
            <a:schemeClr val="accent1"/>
          </a:fillRef>
          <a:effectRef idx="0">
            <a:schemeClr val="accent1"/>
          </a:effectRef>
          <a:fontRef idx="minor">
            <a:schemeClr val="tx1"/>
          </a:fontRef>
        </p:style>
      </p:cxnSp>
      <p:sp>
        <p:nvSpPr>
          <p:cNvPr id="15" name="Footer Placeholder 4"/>
          <p:cNvSpPr>
            <a:spLocks noGrp="1"/>
          </p:cNvSpPr>
          <p:nvPr>
            <p:ph type="ftr" sz="quarter" idx="3"/>
          </p:nvPr>
        </p:nvSpPr>
        <p:spPr>
          <a:xfrm>
            <a:off x="4162044" y="6628194"/>
            <a:ext cx="3867912" cy="201725"/>
          </a:xfrm>
          <a:prstGeom prst="rect">
            <a:avLst/>
          </a:prstGeom>
          <a:ln>
            <a:noFill/>
          </a:ln>
        </p:spPr>
        <p:txBody>
          <a:bodyPr vert="horz" lIns="91440" tIns="45720" rIns="91440" bIns="45720" rtlCol="0" anchor="ctr" anchorCtr="0"/>
          <a:lstStyle>
            <a:lvl1pPr algn="ctr">
              <a:defRPr sz="800" b="0" i="1">
                <a:solidFill>
                  <a:schemeClr val="tx2">
                    <a:lumMod val="75000"/>
                  </a:schemeClr>
                </a:solidFill>
              </a:defRPr>
            </a:lvl1pPr>
          </a:lstStyle>
          <a:p>
            <a:r>
              <a:rPr lang="en-GB"/>
              <a:t>RHUL Curriculum Review – Dr Serena Sharma</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hdr="0" dt="0"/>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panose="05040102010807070707"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panose="05040102010807070707"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panose="05040102010807070707"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a:alphaModFix amt="35000"/>
            <a:extLst>
              <a:ext uri="{28A0092B-C50C-407E-A947-70E740481C1C}">
                <a14:useLocalDpi xmlns:a14="http://schemas.microsoft.com/office/drawing/2010/main" val="0"/>
              </a:ext>
            </a:extLst>
          </a:blip>
          <a:srcRect l="1" r="1"/>
          <a:stretch>
            <a:fillRect/>
          </a:stretch>
        </p:blipFill>
        <p:spPr>
          <a:xfrm>
            <a:off x="20" y="0"/>
            <a:ext cx="12191980" cy="6857990"/>
          </a:xfrm>
          <a:prstGeom prst="rect">
            <a:avLst/>
          </a:prstGeom>
        </p:spPr>
      </p:pic>
      <p:sp>
        <p:nvSpPr>
          <p:cNvPr id="5" name="TextBox 4"/>
          <p:cNvSpPr txBox="1"/>
          <p:nvPr/>
        </p:nvSpPr>
        <p:spPr>
          <a:xfrm>
            <a:off x="1619250" y="2090946"/>
            <a:ext cx="8953500" cy="2000548"/>
          </a:xfrm>
          <a:prstGeom prst="rect">
            <a:avLst/>
          </a:prstGeom>
          <a:noFill/>
        </p:spPr>
        <p:txBody>
          <a:bodyPr wrap="square" rtlCol="0">
            <a:spAutoFit/>
          </a:bodyPr>
          <a:lstStyle/>
          <a:p>
            <a:pPr algn="ctr"/>
            <a:r>
              <a:rPr lang="en-GB" sz="6000" b="1" dirty="0">
                <a:solidFill>
                  <a:srgbClr val="1D4F53"/>
                </a:solidFill>
                <a:effectLst>
                  <a:outerShdw blurRad="38100" dist="38100" dir="2700000" algn="tl">
                    <a:srgbClr val="000000">
                      <a:alpha val="43137"/>
                    </a:srgbClr>
                  </a:outerShdw>
                </a:effectLst>
                <a:latin typeface="+mj-lt"/>
              </a:rPr>
              <a:t>RHUL Curriculum Review, 2021-22</a:t>
            </a:r>
          </a:p>
        </p:txBody>
      </p:sp>
      <p:sp>
        <p:nvSpPr>
          <p:cNvPr id="6" name="TextBox 5"/>
          <p:cNvSpPr txBox="1"/>
          <p:nvPr/>
        </p:nvSpPr>
        <p:spPr>
          <a:xfrm>
            <a:off x="2900363" y="6090076"/>
            <a:ext cx="6391275" cy="706755"/>
          </a:xfrm>
          <a:prstGeom prst="rect">
            <a:avLst/>
          </a:prstGeom>
          <a:noFill/>
        </p:spPr>
        <p:txBody>
          <a:bodyPr wrap="square" rtlCol="0">
            <a:spAutoFit/>
          </a:bodyPr>
          <a:lstStyle/>
          <a:p>
            <a:pPr algn="ctr"/>
            <a:r>
              <a:rPr lang="en-GB" sz="2000" dirty="0">
                <a:solidFill>
                  <a:srgbClr val="1D4F53"/>
                </a:solidFill>
                <a:effectLst>
                  <a:outerShdw blurRad="38100" dist="38100" dir="2700000" algn="tl">
                    <a:srgbClr val="000000">
                      <a:alpha val="43137"/>
                    </a:srgbClr>
                  </a:outerShdw>
                </a:effectLst>
                <a:latin typeface="+mj-lt"/>
              </a:rPr>
              <a:t>Dr Serena Sharma </a:t>
            </a:r>
            <a:r>
              <a:rPr lang="en-US" altLang="en-GB" sz="2000" dirty="0">
                <a:solidFill>
                  <a:srgbClr val="1D4F53"/>
                </a:solidFill>
                <a:effectLst>
                  <a:outerShdw blurRad="38100" dist="38100" dir="2700000" algn="tl">
                    <a:srgbClr val="000000">
                      <a:alpha val="43137"/>
                    </a:srgbClr>
                  </a:outerShdw>
                </a:effectLst>
                <a:latin typeface="+mj-lt"/>
              </a:rPr>
              <a:t>(she/her)</a:t>
            </a:r>
            <a:endParaRPr lang="en-GB" sz="2000" dirty="0">
              <a:solidFill>
                <a:srgbClr val="1D4F53"/>
              </a:solidFill>
              <a:effectLst>
                <a:outerShdw blurRad="38100" dist="38100" dir="2700000" algn="tl">
                  <a:srgbClr val="000000">
                    <a:alpha val="43137"/>
                  </a:srgbClr>
                </a:outerShdw>
              </a:effectLst>
              <a:latin typeface="+mj-lt"/>
            </a:endParaRPr>
          </a:p>
          <a:p>
            <a:pPr algn="ctr"/>
            <a:r>
              <a:rPr lang="en-GB" sz="2000" dirty="0">
                <a:solidFill>
                  <a:srgbClr val="1D4F53"/>
                </a:solidFill>
                <a:effectLst>
                  <a:outerShdw blurRad="38100" dist="38100" dir="2700000" algn="tl">
                    <a:srgbClr val="000000">
                      <a:alpha val="43137"/>
                    </a:srgbClr>
                  </a:outerShdw>
                </a:effectLst>
                <a:latin typeface="+mj-lt"/>
              </a:rPr>
              <a:t>Clinical Psychologist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Diagnostic Manuals</a:t>
            </a:r>
          </a:p>
        </p:txBody>
      </p:sp>
      <p:sp>
        <p:nvSpPr>
          <p:cNvPr id="3" name="Content Placeholder 2"/>
          <p:cNvSpPr>
            <a:spLocks noGrp="1"/>
          </p:cNvSpPr>
          <p:nvPr>
            <p:ph idx="1"/>
          </p:nvPr>
        </p:nvSpPr>
        <p:spPr>
          <a:xfrm>
            <a:off x="838200" y="2524124"/>
            <a:ext cx="10515600" cy="4246245"/>
          </a:xfrm>
        </p:spPr>
        <p:txBody>
          <a:bodyPr>
            <a:normAutofit/>
          </a:bodyPr>
          <a:lstStyle/>
          <a:p>
            <a:r>
              <a:rPr lang="en-US" dirty="0">
                <a:sym typeface="+mn-ea"/>
              </a:rPr>
              <a:t>DSM-V and ICD-11: Developed within North American and European traditions of psychiatry</a:t>
            </a:r>
          </a:p>
          <a:p>
            <a:pPr marL="0" indent="0">
              <a:buNone/>
            </a:pPr>
            <a:r>
              <a:rPr lang="en-US" dirty="0">
                <a:sym typeface="+mn-ea"/>
              </a:rPr>
              <a:t> </a:t>
            </a:r>
          </a:p>
          <a:p>
            <a:r>
              <a:rPr lang="en-US" dirty="0">
                <a:sym typeface="+mn-ea"/>
              </a:rPr>
              <a:t>Classification system using </a:t>
            </a:r>
            <a:r>
              <a:rPr lang="en-US" b="1" dirty="0">
                <a:sym typeface="+mn-ea"/>
              </a:rPr>
              <a:t>experts</a:t>
            </a:r>
            <a:r>
              <a:rPr lang="en-US" dirty="0">
                <a:sym typeface="+mn-ea"/>
              </a:rPr>
              <a:t> who have worked with </a:t>
            </a:r>
            <a:r>
              <a:rPr lang="en-US" b="1" dirty="0">
                <a:sym typeface="+mn-ea"/>
              </a:rPr>
              <a:t>various client groups</a:t>
            </a:r>
          </a:p>
          <a:p>
            <a:pPr marL="0" indent="0">
              <a:buNone/>
            </a:pPr>
            <a:endParaRPr lang="en-US" dirty="0">
              <a:sym typeface="+mn-ea"/>
            </a:endParaRPr>
          </a:p>
          <a:p>
            <a:r>
              <a:rPr lang="en-US" dirty="0">
                <a:sym typeface="+mn-ea"/>
              </a:rPr>
              <a:t> A recognised need now to do more – DSM-5-TR (Text Revision, 2022):</a:t>
            </a:r>
          </a:p>
          <a:p>
            <a:pPr marL="0" indent="0">
              <a:buNone/>
            </a:pPr>
            <a:r>
              <a:rPr lang="en-US" sz="1400" dirty="0">
                <a:sym typeface="+mn-ea"/>
              </a:rPr>
              <a:t>	https://www.psychiatry.org/File%20Library/Psychiatrists/Practice/DSM/DSM-5-TR/APA-DSM5TR-	AttentiontoCultureRacismandDiscrimination.pdf</a:t>
            </a:r>
            <a:endParaRPr lang="en-US" dirty="0">
              <a:sym typeface="+mn-ea"/>
            </a:endParaRPr>
          </a:p>
          <a:p>
            <a:pPr marL="217170" indent="-217170" fontAlgn="auto">
              <a:spcBef>
                <a:spcPts val="3400"/>
              </a:spcBef>
              <a:extLst>
                <a:ext uri="{35155182-B16C-46BC-9424-99874614C6A1}">
                  <wpsdc:indentchars xmlns:wpsdc="http://www.wps.cn/officeDocument/2017/drawingmlCustomData" xmlns="" val="-95" checksum="2928158803"/>
                  <wpsdc:marlchars xmlns:wpsdc="http://www.wps.cn/officeDocument/2017/drawingmlCustomData" xmlns="" val="95" checksum="3534689470"/>
                </a:ext>
              </a:extLst>
            </a:pPr>
            <a:r>
              <a:rPr lang="en-US" dirty="0">
                <a:sym typeface="+mn-ea"/>
              </a:rPr>
              <a:t>Acknowledge the power of Westernised medicine, psychiatry, psychology:</a:t>
            </a:r>
          </a:p>
          <a:p>
            <a:pPr marL="0" indent="0">
              <a:buNone/>
            </a:pPr>
            <a:r>
              <a:rPr lang="en-US" sz="1400" dirty="0">
                <a:sym typeface="+mn-ea"/>
              </a:rPr>
              <a:t>	https://www.psychiatry.org/File%20Library/Psychiatrists/Practice/DSM/APA_DSM5_Cultural-Formulation-Interview.pdf</a:t>
            </a:r>
            <a:endParaRPr lang="en-US" dirty="0">
              <a:sym typeface="+mn-ea"/>
            </a:endParaRPr>
          </a:p>
          <a:p>
            <a:endParaRPr lang="en-US" dirty="0"/>
          </a:p>
          <a:p>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Standardised Questionnaires</a:t>
            </a:r>
          </a:p>
        </p:txBody>
      </p:sp>
      <p:sp>
        <p:nvSpPr>
          <p:cNvPr id="3" name="Content Placeholder 2"/>
          <p:cNvSpPr>
            <a:spLocks noGrp="1"/>
          </p:cNvSpPr>
          <p:nvPr>
            <p:ph idx="1"/>
          </p:nvPr>
        </p:nvSpPr>
        <p:spPr>
          <a:xfrm>
            <a:off x="1154954" y="2667000"/>
            <a:ext cx="9589246" cy="3352800"/>
          </a:xfrm>
        </p:spPr>
        <p:txBody>
          <a:bodyPr/>
          <a:lstStyle/>
          <a:p>
            <a:r>
              <a:rPr lang="en-US" dirty="0"/>
              <a:t>What is the normative data for these? </a:t>
            </a:r>
          </a:p>
          <a:p>
            <a:pPr marL="0" indent="0">
              <a:buNone/>
            </a:pPr>
            <a:endParaRPr lang="en-US" dirty="0"/>
          </a:p>
          <a:p>
            <a:r>
              <a:rPr lang="en-US" dirty="0"/>
              <a:t>Are these questionnaires applicable to diverse populations, and cross-culturally valid? </a:t>
            </a:r>
          </a:p>
        </p:txBody>
      </p:sp>
      <p:sp>
        <p:nvSpPr>
          <p:cNvPr id="4" name="Text Box 3"/>
          <p:cNvSpPr txBox="1"/>
          <p:nvPr/>
        </p:nvSpPr>
        <p:spPr>
          <a:xfrm>
            <a:off x="2578997" y="4803775"/>
            <a:ext cx="1231900" cy="368300"/>
          </a:xfrm>
          <a:prstGeom prst="rect">
            <a:avLst/>
          </a:prstGeom>
          <a:noFill/>
        </p:spPr>
        <p:txBody>
          <a:bodyPr wrap="square" rtlCol="0">
            <a:spAutoFit/>
          </a:bodyPr>
          <a:lstStyle/>
          <a:p>
            <a:pPr algn="ctr"/>
            <a:r>
              <a:rPr lang="en-US" b="1" dirty="0"/>
              <a:t>HADS</a:t>
            </a:r>
          </a:p>
        </p:txBody>
      </p:sp>
      <p:sp>
        <p:nvSpPr>
          <p:cNvPr id="5" name="Text Box 4"/>
          <p:cNvSpPr txBox="1"/>
          <p:nvPr/>
        </p:nvSpPr>
        <p:spPr>
          <a:xfrm>
            <a:off x="3958590" y="4435475"/>
            <a:ext cx="1231900" cy="368300"/>
          </a:xfrm>
          <a:prstGeom prst="rect">
            <a:avLst/>
          </a:prstGeom>
          <a:noFill/>
        </p:spPr>
        <p:txBody>
          <a:bodyPr wrap="square" rtlCol="0">
            <a:spAutoFit/>
          </a:bodyPr>
          <a:lstStyle/>
          <a:p>
            <a:pPr algn="ctr"/>
            <a:r>
              <a:rPr lang="en-US" b="1" dirty="0"/>
              <a:t>PHQ-9</a:t>
            </a:r>
          </a:p>
        </p:txBody>
      </p:sp>
      <p:sp>
        <p:nvSpPr>
          <p:cNvPr id="6" name="Text Box 5"/>
          <p:cNvSpPr txBox="1"/>
          <p:nvPr/>
        </p:nvSpPr>
        <p:spPr>
          <a:xfrm>
            <a:off x="5234940" y="4987925"/>
            <a:ext cx="1231900" cy="368300"/>
          </a:xfrm>
          <a:prstGeom prst="rect">
            <a:avLst/>
          </a:prstGeom>
          <a:noFill/>
        </p:spPr>
        <p:txBody>
          <a:bodyPr wrap="square" rtlCol="0">
            <a:spAutoFit/>
          </a:bodyPr>
          <a:lstStyle/>
          <a:p>
            <a:pPr algn="ctr"/>
            <a:r>
              <a:rPr lang="en-US" b="1" dirty="0"/>
              <a:t>GAD-7</a:t>
            </a:r>
          </a:p>
        </p:txBody>
      </p:sp>
      <p:sp>
        <p:nvSpPr>
          <p:cNvPr id="10" name="Footer Placeholder 9"/>
          <p:cNvSpPr>
            <a:spLocks noGrp="1"/>
          </p:cNvSpPr>
          <p:nvPr>
            <p:ph type="ftr" sz="quarter" idx="3"/>
          </p:nvPr>
        </p:nvSpPr>
        <p:spPr/>
        <p:txBody>
          <a:bodyPr/>
          <a:lstStyle/>
          <a:p>
            <a:r>
              <a:rPr lang="en-GB"/>
              <a:t>RHUL Curriculum Review – Dr Serena Sharma</a:t>
            </a:r>
            <a:endParaRPr lang="en-US" dirty="0"/>
          </a:p>
        </p:txBody>
      </p:sp>
      <p:sp>
        <p:nvSpPr>
          <p:cNvPr id="7" name="Text Box 6"/>
          <p:cNvSpPr txBox="1"/>
          <p:nvPr/>
        </p:nvSpPr>
        <p:spPr>
          <a:xfrm>
            <a:off x="6685915" y="4435475"/>
            <a:ext cx="1231900" cy="368300"/>
          </a:xfrm>
          <a:prstGeom prst="rect">
            <a:avLst/>
          </a:prstGeom>
          <a:noFill/>
        </p:spPr>
        <p:txBody>
          <a:bodyPr wrap="square" rtlCol="0">
            <a:spAutoFit/>
          </a:bodyPr>
          <a:lstStyle/>
          <a:p>
            <a:pPr algn="ctr"/>
            <a:r>
              <a:rPr lang="en-US" b="1" dirty="0"/>
              <a:t>OCI</a:t>
            </a:r>
          </a:p>
        </p:txBody>
      </p:sp>
      <p:sp>
        <p:nvSpPr>
          <p:cNvPr id="8" name="Text Box 7"/>
          <p:cNvSpPr txBox="1"/>
          <p:nvPr/>
        </p:nvSpPr>
        <p:spPr>
          <a:xfrm>
            <a:off x="7531735" y="5172075"/>
            <a:ext cx="1231900" cy="368300"/>
          </a:xfrm>
          <a:prstGeom prst="rect">
            <a:avLst/>
          </a:prstGeom>
          <a:noFill/>
        </p:spPr>
        <p:txBody>
          <a:bodyPr wrap="square" rtlCol="0">
            <a:spAutoFit/>
          </a:bodyPr>
          <a:lstStyle/>
          <a:p>
            <a:pPr algn="ctr"/>
            <a:r>
              <a:rPr lang="en-US" b="1" dirty="0"/>
              <a:t>IES-R</a:t>
            </a:r>
          </a:p>
        </p:txBody>
      </p:sp>
      <p:sp>
        <p:nvSpPr>
          <p:cNvPr id="9" name="Text Box 8"/>
          <p:cNvSpPr txBox="1"/>
          <p:nvPr/>
        </p:nvSpPr>
        <p:spPr>
          <a:xfrm>
            <a:off x="8763635" y="4435475"/>
            <a:ext cx="1231900" cy="368300"/>
          </a:xfrm>
          <a:prstGeom prst="rect">
            <a:avLst/>
          </a:prstGeom>
          <a:noFill/>
        </p:spPr>
        <p:txBody>
          <a:bodyPr wrap="square" rtlCol="0">
            <a:spAutoFit/>
          </a:bodyPr>
          <a:lstStyle/>
          <a:p>
            <a:pPr algn="ctr"/>
            <a:r>
              <a:rPr lang="en-US" b="1" dirty="0"/>
              <a:t>HAM-D</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2050" y="812800"/>
            <a:ext cx="10515600" cy="1052830"/>
          </a:xfrm>
        </p:spPr>
        <p:txBody>
          <a:bodyPr/>
          <a:lstStyle/>
          <a:p>
            <a:r>
              <a:rPr lang="en-US" dirty="0"/>
              <a:t>Legislation</a:t>
            </a:r>
          </a:p>
        </p:txBody>
      </p:sp>
      <p:sp>
        <p:nvSpPr>
          <p:cNvPr id="3" name="Content Placeholder 2"/>
          <p:cNvSpPr>
            <a:spLocks noGrp="1"/>
          </p:cNvSpPr>
          <p:nvPr>
            <p:ph idx="1"/>
          </p:nvPr>
        </p:nvSpPr>
        <p:spPr>
          <a:xfrm>
            <a:off x="838200" y="2587625"/>
            <a:ext cx="10515600" cy="4351338"/>
          </a:xfrm>
        </p:spPr>
        <p:txBody>
          <a:bodyPr/>
          <a:lstStyle/>
          <a:p>
            <a:pPr marL="0" indent="0">
              <a:spcAft>
                <a:spcPts val="1800"/>
              </a:spcAft>
              <a:buNone/>
            </a:pPr>
            <a:r>
              <a:rPr lang="en-US" dirty="0"/>
              <a:t>Westernised medical professionals the power to subjugate and oppress minoritised individuals:</a:t>
            </a:r>
          </a:p>
          <a:p>
            <a:pPr>
              <a:spcAft>
                <a:spcPts val="1800"/>
              </a:spcAft>
            </a:pPr>
            <a:r>
              <a:rPr lang="en-US" dirty="0"/>
              <a:t>Minorities are most likely to be misunderstood and misdiagnosed</a:t>
            </a:r>
          </a:p>
          <a:p>
            <a:r>
              <a:rPr lang="en-US" dirty="0"/>
              <a:t>Minorities have faced and continue to face economic, opportunistic and educational hardship due to structural racism and a favouring of “Whiteness”</a:t>
            </a:r>
          </a:p>
        </p:txBody>
      </p:sp>
      <p:sp>
        <p:nvSpPr>
          <p:cNvPr id="5" name="Text Box 4"/>
          <p:cNvSpPr txBox="1"/>
          <p:nvPr/>
        </p:nvSpPr>
        <p:spPr>
          <a:xfrm>
            <a:off x="2345690" y="4934744"/>
            <a:ext cx="2965450" cy="368300"/>
          </a:xfrm>
          <a:prstGeom prst="rect">
            <a:avLst/>
          </a:prstGeom>
          <a:noFill/>
        </p:spPr>
        <p:txBody>
          <a:bodyPr wrap="square" rtlCol="0">
            <a:spAutoFit/>
          </a:bodyPr>
          <a:lstStyle/>
          <a:p>
            <a:pPr algn="ctr"/>
            <a:r>
              <a:rPr lang="en-US" b="1" dirty="0">
                <a:sym typeface="+mn-ea"/>
              </a:rPr>
              <a:t> Mental Health Act (1983)</a:t>
            </a:r>
            <a:endParaRPr lang="en-US" b="1" dirty="0"/>
          </a:p>
        </p:txBody>
      </p:sp>
      <p:sp>
        <p:nvSpPr>
          <p:cNvPr id="6" name="Text Box 5"/>
          <p:cNvSpPr txBox="1"/>
          <p:nvPr/>
        </p:nvSpPr>
        <p:spPr>
          <a:xfrm>
            <a:off x="5835015" y="5118894"/>
            <a:ext cx="2965450" cy="646331"/>
          </a:xfrm>
          <a:prstGeom prst="rect">
            <a:avLst/>
          </a:prstGeom>
          <a:noFill/>
        </p:spPr>
        <p:txBody>
          <a:bodyPr wrap="square" rtlCol="0">
            <a:spAutoFit/>
          </a:bodyPr>
          <a:lstStyle/>
          <a:p>
            <a:pPr algn="ctr"/>
            <a:r>
              <a:rPr lang="en-US" b="1" dirty="0">
                <a:sym typeface="+mn-ea"/>
              </a:rPr>
              <a:t>The Mental Capacity Act (2005) – best interests</a:t>
            </a:r>
            <a:endParaRPr lang="en-US" b="1" dirty="0"/>
          </a:p>
        </p:txBody>
      </p:sp>
      <p:sp>
        <p:nvSpPr>
          <p:cNvPr id="9" name="Footer Placeholder 8"/>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Models and Theories</a:t>
            </a:r>
          </a:p>
        </p:txBody>
      </p:sp>
      <p:sp>
        <p:nvSpPr>
          <p:cNvPr id="3" name="Content Placeholder 2"/>
          <p:cNvSpPr>
            <a:spLocks noGrp="1"/>
          </p:cNvSpPr>
          <p:nvPr>
            <p:ph idx="1"/>
          </p:nvPr>
        </p:nvSpPr>
        <p:spPr>
          <a:xfrm>
            <a:off x="838200" y="2181225"/>
            <a:ext cx="10515600" cy="3996054"/>
          </a:xfrm>
        </p:spPr>
        <p:txBody>
          <a:bodyPr>
            <a:normAutofit/>
          </a:bodyPr>
          <a:lstStyle/>
          <a:p>
            <a:pPr marL="0" indent="0">
              <a:buNone/>
            </a:pPr>
            <a:endParaRPr lang="en-US" dirty="0"/>
          </a:p>
          <a:p>
            <a:pPr marL="0" indent="0">
              <a:buNone/>
            </a:pPr>
            <a:endParaRPr lang="en-US" dirty="0"/>
          </a:p>
          <a:p>
            <a:r>
              <a:rPr lang="en-US" dirty="0">
                <a:sym typeface="+mn-ea"/>
              </a:rPr>
              <a:t>Who are we working with, and how? (the person, the family, the wider system)</a:t>
            </a:r>
            <a:endParaRPr lang="en-US" dirty="0"/>
          </a:p>
          <a:p>
            <a:pPr marL="0" indent="0">
              <a:buNone/>
            </a:pPr>
            <a:endParaRPr lang="en-US" dirty="0"/>
          </a:p>
          <a:p>
            <a:r>
              <a:rPr lang="en-US" dirty="0">
                <a:sym typeface="+mn-ea"/>
              </a:rPr>
              <a:t>The model of having 1:1 therapy – what does it assume or teach?</a:t>
            </a:r>
          </a:p>
          <a:p>
            <a:endParaRPr lang="en-US" dirty="0">
              <a:sym typeface="+mn-ea"/>
            </a:endParaRPr>
          </a:p>
          <a:p>
            <a:r>
              <a:rPr lang="en-US" dirty="0">
                <a:sym typeface="+mn-ea"/>
              </a:rPr>
              <a:t>What if it does not work for them?</a:t>
            </a:r>
            <a:endParaRPr lang="en-US" dirty="0"/>
          </a:p>
          <a:p>
            <a:pPr marL="0" indent="0">
              <a:buNone/>
            </a:pPr>
            <a:endParaRPr lang="en-US" dirty="0"/>
          </a:p>
          <a:p>
            <a:pPr marL="0" indent="0">
              <a:buNone/>
            </a:pPr>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t>Sociocultural context cannot be ignored when working with mental health</a:t>
            </a:r>
          </a:p>
        </p:txBody>
      </p:sp>
      <p:sp>
        <p:nvSpPr>
          <p:cNvPr id="3" name="Content Placeholder 2"/>
          <p:cNvSpPr>
            <a:spLocks noGrp="1"/>
          </p:cNvSpPr>
          <p:nvPr>
            <p:ph idx="1"/>
          </p:nvPr>
        </p:nvSpPr>
        <p:spPr>
          <a:xfrm>
            <a:off x="838200" y="2247900"/>
            <a:ext cx="10515600" cy="4438649"/>
          </a:xfrm>
        </p:spPr>
        <p:txBody>
          <a:bodyPr>
            <a:normAutofit/>
          </a:bodyPr>
          <a:lstStyle/>
          <a:p>
            <a:pPr marL="0" indent="0">
              <a:buNone/>
            </a:pPr>
            <a:endParaRPr lang="en-GB" dirty="0"/>
          </a:p>
          <a:p>
            <a:pPr marL="0" indent="0">
              <a:spcAft>
                <a:spcPts val="600"/>
              </a:spcAft>
              <a:buNone/>
            </a:pPr>
            <a:r>
              <a:rPr lang="en-GB" dirty="0"/>
              <a:t>Bring in this wider context from the start:</a:t>
            </a:r>
          </a:p>
          <a:p>
            <a:pPr>
              <a:spcAft>
                <a:spcPts val="600"/>
              </a:spcAft>
            </a:pPr>
            <a:r>
              <a:rPr lang="en-GB" dirty="0"/>
              <a:t>Use it to guide the treatment plan, have it in every formulation</a:t>
            </a:r>
          </a:p>
          <a:p>
            <a:r>
              <a:rPr lang="en-GB" dirty="0"/>
              <a:t>Signpost to initiatives within the trust, organisations and charities that can help</a:t>
            </a:r>
          </a:p>
          <a:p>
            <a:pPr marL="0" indent="0">
              <a:buNone/>
            </a:pPr>
            <a:endParaRPr lang="en-GB" dirty="0"/>
          </a:p>
          <a:p>
            <a:pPr marL="0" indent="0">
              <a:buNone/>
            </a:pPr>
            <a:r>
              <a:rPr lang="en-GB" dirty="0"/>
              <a:t>If an individual faces social injustice, marginalisation and discrimination and subsequently struggles with their mental health, where does the problem lie? Will simply 1:1 CBT help?</a:t>
            </a:r>
          </a:p>
          <a:p>
            <a:pPr marL="0" indent="0">
              <a:buNone/>
            </a:pPr>
            <a:r>
              <a:rPr lang="en-GB" dirty="0"/>
              <a:t> </a:t>
            </a:r>
          </a:p>
          <a:p>
            <a:pPr marL="0" indent="0">
              <a:buNone/>
            </a:pPr>
            <a:endParaRPr lang="en-GB" dirty="0"/>
          </a:p>
          <a:p>
            <a:pPr marL="0" indent="0">
              <a:buNone/>
            </a:pPr>
            <a:endParaRPr lang="en-GB"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Broadening thinking</a:t>
            </a:r>
          </a:p>
        </p:txBody>
      </p:sp>
      <p:sp>
        <p:nvSpPr>
          <p:cNvPr id="3" name="Content Placeholder 2"/>
          <p:cNvSpPr>
            <a:spLocks noGrp="1"/>
          </p:cNvSpPr>
          <p:nvPr>
            <p:ph idx="1"/>
          </p:nvPr>
        </p:nvSpPr>
        <p:spPr>
          <a:xfrm>
            <a:off x="866775" y="2619374"/>
            <a:ext cx="10096499" cy="3400425"/>
          </a:xfrm>
        </p:spPr>
        <p:txBody>
          <a:bodyPr>
            <a:normAutofit/>
          </a:bodyPr>
          <a:lstStyle/>
          <a:p>
            <a:pPr marL="0" indent="0">
              <a:buNone/>
            </a:pPr>
            <a:r>
              <a:rPr lang="en-US" dirty="0">
                <a:sym typeface="+mn-ea"/>
              </a:rPr>
              <a:t>Theories such as Bronfenbrenner’s Ecological Systems Theory (Bioecological Systems Theory) can help:</a:t>
            </a:r>
          </a:p>
          <a:p>
            <a:pPr marL="0" indent="0">
              <a:buNone/>
            </a:pPr>
            <a:endParaRPr lang="en-US" dirty="0">
              <a:sym typeface="+mn-ea"/>
            </a:endParaRPr>
          </a:p>
          <a:p>
            <a:pPr>
              <a:spcAft>
                <a:spcPts val="1200"/>
              </a:spcAft>
            </a:pPr>
            <a:r>
              <a:rPr lang="en-US" dirty="0">
                <a:sym typeface="+mn-ea"/>
              </a:rPr>
              <a:t>Individual development within the context of the complex system of relationships that form their environment. Environment into 5 different systems: the microsystem, the mesosystem, the ecosystem, the macrosystem, and the chronosystem</a:t>
            </a:r>
          </a:p>
          <a:p>
            <a:r>
              <a:rPr lang="en-US" dirty="0">
                <a:sym typeface="+mn-ea"/>
              </a:rPr>
              <a:t>Immediate (biology, family, school) and larger environment too (societal landscape)</a:t>
            </a:r>
          </a:p>
          <a:p>
            <a:pPr marL="0" indent="0">
              <a:buNone/>
            </a:pPr>
            <a:endParaRPr lang="en-US" dirty="0">
              <a:sym typeface="+mn-ea"/>
            </a:endParaRPr>
          </a:p>
          <a:p>
            <a:pPr marL="0" indent="0">
              <a:buNone/>
            </a:pPr>
            <a:endParaRPr lang="en-US" dirty="0">
              <a:sym typeface="+mn-ea"/>
            </a:endParaRPr>
          </a:p>
          <a:p>
            <a:pPr marL="0" indent="0">
              <a:buNone/>
            </a:pPr>
            <a:endParaRPr lang="en-US" dirty="0">
              <a:sym typeface="+mn-ea"/>
            </a:endParaRPr>
          </a:p>
          <a:p>
            <a:pPr marL="0" indent="0">
              <a:buNone/>
            </a:pPr>
            <a:endParaRPr lang="en-US" dirty="0">
              <a:sym typeface="+mn-ea"/>
            </a:endParaRPr>
          </a:p>
          <a:p>
            <a:pPr marL="0" indent="0">
              <a:buNone/>
            </a:pPr>
            <a:endParaRPr lang="en-US" dirty="0">
              <a:sym typeface="+mn-ea"/>
            </a:endParaRPr>
          </a:p>
          <a:p>
            <a:pPr marL="0" indent="0">
              <a:buNone/>
            </a:pPr>
            <a:endParaRPr lang="en-US" dirty="0"/>
          </a:p>
          <a:p>
            <a:pPr marL="0" indent="0">
              <a:buNone/>
            </a:pPr>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4955" y="973669"/>
            <a:ext cx="8808196" cy="706964"/>
          </a:xfrm>
        </p:spPr>
        <p:txBody>
          <a:bodyPr>
            <a:normAutofit fontScale="90000"/>
          </a:bodyPr>
          <a:lstStyle/>
          <a:p>
            <a:r>
              <a:rPr lang="en-US" dirty="0"/>
              <a:t>Models – From where/whom did they come?</a:t>
            </a:r>
          </a:p>
        </p:txBody>
      </p:sp>
      <p:sp>
        <p:nvSpPr>
          <p:cNvPr id="3" name="Content Placeholder 2"/>
          <p:cNvSpPr>
            <a:spLocks noGrp="1"/>
          </p:cNvSpPr>
          <p:nvPr>
            <p:ph idx="1"/>
          </p:nvPr>
        </p:nvSpPr>
        <p:spPr>
          <a:xfrm>
            <a:off x="838200" y="2419350"/>
            <a:ext cx="10515600" cy="1319530"/>
          </a:xfrm>
        </p:spPr>
        <p:txBody>
          <a:bodyPr>
            <a:normAutofit/>
          </a:bodyPr>
          <a:lstStyle/>
          <a:p>
            <a:endParaRPr lang="en-US" dirty="0"/>
          </a:p>
          <a:p>
            <a:r>
              <a:rPr lang="en-US" dirty="0">
                <a:sym typeface="+mn-ea"/>
              </a:rPr>
              <a:t>When using your model, acknowledge western and other biases, e.g., mainly white European and American male creators, American and Eurocentric epistemology:</a:t>
            </a:r>
          </a:p>
          <a:p>
            <a:endParaRPr lang="en-US" dirty="0">
              <a:sym typeface="+mn-ea"/>
            </a:endParaRPr>
          </a:p>
          <a:p>
            <a:pPr marL="0" indent="0">
              <a:buNone/>
            </a:pPr>
            <a:endParaRPr lang="en-US" dirty="0"/>
          </a:p>
          <a:p>
            <a:pPr marL="0" indent="0">
              <a:buNone/>
            </a:pPr>
            <a:endParaRPr lang="en-US" dirty="0"/>
          </a:p>
          <a:p>
            <a:endParaRPr lang="en-US" dirty="0"/>
          </a:p>
        </p:txBody>
      </p:sp>
      <p:sp>
        <p:nvSpPr>
          <p:cNvPr id="4" name="Text Box 3"/>
          <p:cNvSpPr txBox="1"/>
          <p:nvPr/>
        </p:nvSpPr>
        <p:spPr>
          <a:xfrm>
            <a:off x="1470660" y="4369435"/>
            <a:ext cx="798195" cy="368300"/>
          </a:xfrm>
          <a:prstGeom prst="rect">
            <a:avLst/>
          </a:prstGeom>
          <a:noFill/>
        </p:spPr>
        <p:txBody>
          <a:bodyPr wrap="square" rtlCol="0">
            <a:spAutoFit/>
          </a:bodyPr>
          <a:lstStyle/>
          <a:p>
            <a:pPr algn="ctr"/>
            <a:r>
              <a:rPr lang="en-US" b="1"/>
              <a:t>CBT</a:t>
            </a:r>
          </a:p>
        </p:txBody>
      </p:sp>
      <p:sp>
        <p:nvSpPr>
          <p:cNvPr id="5" name="Text Box 4"/>
          <p:cNvSpPr txBox="1"/>
          <p:nvPr/>
        </p:nvSpPr>
        <p:spPr>
          <a:xfrm>
            <a:off x="5269865" y="3868420"/>
            <a:ext cx="1231900" cy="368300"/>
          </a:xfrm>
          <a:prstGeom prst="rect">
            <a:avLst/>
          </a:prstGeom>
          <a:noFill/>
        </p:spPr>
        <p:txBody>
          <a:bodyPr wrap="square" rtlCol="0">
            <a:spAutoFit/>
          </a:bodyPr>
          <a:lstStyle/>
          <a:p>
            <a:pPr algn="ctr"/>
            <a:r>
              <a:rPr lang="en-US" b="1"/>
              <a:t>Systemic</a:t>
            </a:r>
          </a:p>
        </p:txBody>
      </p:sp>
      <p:sp>
        <p:nvSpPr>
          <p:cNvPr id="6" name="Text Box 5"/>
          <p:cNvSpPr txBox="1"/>
          <p:nvPr/>
        </p:nvSpPr>
        <p:spPr>
          <a:xfrm>
            <a:off x="2545080" y="5624830"/>
            <a:ext cx="2084070" cy="369332"/>
          </a:xfrm>
          <a:prstGeom prst="rect">
            <a:avLst/>
          </a:prstGeom>
          <a:noFill/>
        </p:spPr>
        <p:txBody>
          <a:bodyPr wrap="square" rtlCol="0">
            <a:spAutoFit/>
          </a:bodyPr>
          <a:lstStyle/>
          <a:p>
            <a:pPr algn="ctr"/>
            <a:r>
              <a:rPr lang="en-US" b="1" dirty="0"/>
              <a:t>Psychodynamic</a:t>
            </a:r>
          </a:p>
        </p:txBody>
      </p:sp>
      <p:sp>
        <p:nvSpPr>
          <p:cNvPr id="7" name="Text Box 6"/>
          <p:cNvSpPr txBox="1"/>
          <p:nvPr/>
        </p:nvSpPr>
        <p:spPr>
          <a:xfrm>
            <a:off x="8708390" y="4127500"/>
            <a:ext cx="776605" cy="368300"/>
          </a:xfrm>
          <a:prstGeom prst="rect">
            <a:avLst/>
          </a:prstGeom>
          <a:noFill/>
        </p:spPr>
        <p:txBody>
          <a:bodyPr wrap="square" rtlCol="0">
            <a:spAutoFit/>
          </a:bodyPr>
          <a:lstStyle/>
          <a:p>
            <a:pPr algn="ctr"/>
            <a:r>
              <a:rPr lang="en-US" b="1"/>
              <a:t>ACT</a:t>
            </a:r>
          </a:p>
        </p:txBody>
      </p:sp>
      <p:sp>
        <p:nvSpPr>
          <p:cNvPr id="8" name="Text Box 7"/>
          <p:cNvSpPr txBox="1"/>
          <p:nvPr/>
        </p:nvSpPr>
        <p:spPr>
          <a:xfrm>
            <a:off x="6695440" y="5522595"/>
            <a:ext cx="787400" cy="368300"/>
          </a:xfrm>
          <a:prstGeom prst="rect">
            <a:avLst/>
          </a:prstGeom>
          <a:noFill/>
        </p:spPr>
        <p:txBody>
          <a:bodyPr wrap="square" rtlCol="0">
            <a:spAutoFit/>
          </a:bodyPr>
          <a:lstStyle/>
          <a:p>
            <a:pPr algn="ctr"/>
            <a:r>
              <a:rPr lang="en-US" b="1"/>
              <a:t>BA</a:t>
            </a:r>
          </a:p>
        </p:txBody>
      </p:sp>
      <p:sp>
        <p:nvSpPr>
          <p:cNvPr id="12" name="Footer Placeholder 11"/>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Models – Evidence base</a:t>
            </a:r>
          </a:p>
        </p:txBody>
      </p:sp>
      <p:sp>
        <p:nvSpPr>
          <p:cNvPr id="3" name="Content Placeholder 2"/>
          <p:cNvSpPr>
            <a:spLocks noGrp="1"/>
          </p:cNvSpPr>
          <p:nvPr>
            <p:ph idx="1"/>
          </p:nvPr>
        </p:nvSpPr>
        <p:spPr>
          <a:xfrm>
            <a:off x="838200" y="2667000"/>
            <a:ext cx="10515600" cy="3783647"/>
          </a:xfrm>
        </p:spPr>
        <p:txBody>
          <a:bodyPr/>
          <a:lstStyle/>
          <a:p>
            <a:r>
              <a:rPr lang="en-US" dirty="0">
                <a:sym typeface="+mn-ea"/>
              </a:rPr>
              <a:t>How diverse were the samples used?</a:t>
            </a:r>
          </a:p>
          <a:p>
            <a:pPr marL="0" indent="0">
              <a:buNone/>
            </a:pPr>
            <a:endParaRPr lang="en-US" dirty="0">
              <a:sym typeface="+mn-ea"/>
            </a:endParaRPr>
          </a:p>
          <a:p>
            <a:r>
              <a:rPr lang="en-US" dirty="0">
                <a:sym typeface="+mn-ea"/>
              </a:rPr>
              <a:t>How do we know that these models are applicable to our non-white, non-Western clients? </a:t>
            </a:r>
          </a:p>
          <a:p>
            <a:pPr marL="0" indent="0">
              <a:buNone/>
            </a:pPr>
            <a:endParaRPr lang="en-US" dirty="0">
              <a:sym typeface="+mn-ea"/>
            </a:endParaRPr>
          </a:p>
          <a:p>
            <a:r>
              <a:rPr lang="en-US" dirty="0">
                <a:sym typeface="+mn-ea"/>
              </a:rPr>
              <a:t>How can we use these models in a way that better suit a range of individuals, and is there any evidence showing this to be trialed?</a:t>
            </a:r>
            <a:endParaRPr lang="en-US" dirty="0"/>
          </a:p>
          <a:p>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Encourage research on diverse populations</a:t>
            </a:r>
          </a:p>
        </p:txBody>
      </p:sp>
      <p:sp>
        <p:nvSpPr>
          <p:cNvPr id="3" name="Content Placeholder 2"/>
          <p:cNvSpPr>
            <a:spLocks noGrp="1"/>
          </p:cNvSpPr>
          <p:nvPr>
            <p:ph idx="1"/>
          </p:nvPr>
        </p:nvSpPr>
        <p:spPr>
          <a:xfrm>
            <a:off x="866776" y="2790825"/>
            <a:ext cx="9820274" cy="3333750"/>
          </a:xfrm>
        </p:spPr>
        <p:txBody>
          <a:bodyPr/>
          <a:lstStyle/>
          <a:p>
            <a:pPr>
              <a:spcAft>
                <a:spcPts val="1800"/>
              </a:spcAft>
            </a:pPr>
            <a:r>
              <a:rPr lang="en-US" dirty="0"/>
              <a:t>For research lectures, it would be useful to see some more diverse research examples, e.g., CBT treatment satisfaction across races/cultures. Incorporating such examples would model diversity-related research to trainees, which is important.</a:t>
            </a:r>
          </a:p>
          <a:p>
            <a:pPr>
              <a:spcAft>
                <a:spcPts val="1800"/>
              </a:spcAft>
            </a:pPr>
            <a:r>
              <a:rPr lang="en-US" dirty="0"/>
              <a:t>Considering and critique the accuracy and ethics of using research which has normative data from a homogeneous population, on heterogeneous and diverse populations – evidence base for models, neuropsychological testing.</a:t>
            </a:r>
          </a:p>
          <a:p>
            <a:pPr>
              <a:spcAft>
                <a:spcPts val="1800"/>
              </a:spcAft>
            </a:pPr>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Neuropsychology</a:t>
            </a:r>
          </a:p>
        </p:txBody>
      </p:sp>
      <p:sp>
        <p:nvSpPr>
          <p:cNvPr id="3" name="Content Placeholder 2"/>
          <p:cNvSpPr>
            <a:spLocks noGrp="1"/>
          </p:cNvSpPr>
          <p:nvPr>
            <p:ph idx="1"/>
          </p:nvPr>
        </p:nvSpPr>
        <p:spPr>
          <a:xfrm>
            <a:off x="1155065" y="2603500"/>
            <a:ext cx="9567545" cy="3416300"/>
          </a:xfrm>
        </p:spPr>
        <p:txBody>
          <a:bodyPr/>
          <a:lstStyle/>
          <a:p>
            <a:r>
              <a:rPr lang="en-US"/>
              <a:t>Eurocentric development, reliant on the English language</a:t>
            </a:r>
          </a:p>
          <a:p>
            <a:endParaRPr lang="en-US"/>
          </a:p>
          <a:p>
            <a:r>
              <a:rPr lang="en-US"/>
              <a:t>Even when interpreters are used, English concepts and terminology can be foreign</a:t>
            </a:r>
          </a:p>
          <a:p>
            <a:endParaRPr lang="en-US"/>
          </a:p>
          <a:p>
            <a:r>
              <a:rPr lang="en-US"/>
              <a:t>Triangulation with interpreter: attentional difficulties, time of recall, delivery</a:t>
            </a:r>
          </a:p>
          <a:p>
            <a:endParaRPr lang="en-US"/>
          </a:p>
          <a:p>
            <a:r>
              <a:rPr lang="en-US"/>
              <a:t>Normative samples are not diverse, they are WEIRD (</a:t>
            </a:r>
            <a:r>
              <a:rPr lang="en-US" dirty="0">
                <a:sym typeface="+mn-ea"/>
              </a:rPr>
              <a:t>Western, Educated, Industrialised, Rich, and Democratic)</a:t>
            </a:r>
            <a:endParaRPr lang="en-US" dirty="0"/>
          </a:p>
          <a:p>
            <a:endParaRPr lang="en-US"/>
          </a:p>
        </p:txBody>
      </p:sp>
      <p:sp>
        <p:nvSpPr>
          <p:cNvPr id="4" name="Footer Placeholder 3"/>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a:t>
            </a:r>
          </a:p>
        </p:txBody>
      </p:sp>
      <p:sp>
        <p:nvSpPr>
          <p:cNvPr id="3" name="Content Placeholder 2"/>
          <p:cNvSpPr>
            <a:spLocks noGrp="1"/>
          </p:cNvSpPr>
          <p:nvPr>
            <p:ph idx="1"/>
          </p:nvPr>
        </p:nvSpPr>
        <p:spPr>
          <a:xfrm>
            <a:off x="1154954" y="2657475"/>
            <a:ext cx="8825659" cy="3390900"/>
          </a:xfrm>
        </p:spPr>
        <p:txBody>
          <a:bodyPr>
            <a:normAutofit/>
          </a:bodyPr>
          <a:lstStyle/>
          <a:p>
            <a:r>
              <a:rPr lang="en-US" dirty="0"/>
              <a:t>How the Curriculum Review came about</a:t>
            </a:r>
          </a:p>
          <a:p>
            <a:endParaRPr lang="en-US" dirty="0"/>
          </a:p>
          <a:p>
            <a:r>
              <a:rPr lang="en-US" dirty="0"/>
              <a:t>The process</a:t>
            </a:r>
          </a:p>
          <a:p>
            <a:endParaRPr lang="en-US" dirty="0"/>
          </a:p>
          <a:p>
            <a:r>
              <a:rPr lang="en-US" dirty="0"/>
              <a:t>Review findings and recommendations</a:t>
            </a:r>
          </a:p>
          <a:p>
            <a:endParaRPr lang="en-US" dirty="0"/>
          </a:p>
          <a:p>
            <a:r>
              <a:rPr lang="en-US" dirty="0"/>
              <a:t>Discussion</a:t>
            </a:r>
          </a:p>
          <a:p>
            <a:endParaRPr lang="en-US" dirty="0"/>
          </a:p>
          <a:p>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199" y="3048000"/>
            <a:ext cx="10515600" cy="1133475"/>
          </a:xfrm>
        </p:spPr>
        <p:txBody>
          <a:bodyPr>
            <a:noAutofit/>
          </a:bodyPr>
          <a:lstStyle/>
          <a:p>
            <a:pPr marL="0" indent="0" algn="ctr">
              <a:buNone/>
            </a:pPr>
            <a:r>
              <a:rPr lang="en-US" sz="3500" b="1" dirty="0"/>
              <a:t>Working with clients</a:t>
            </a:r>
          </a:p>
        </p:txBody>
      </p:sp>
      <p:pic>
        <p:nvPicPr>
          <p:cNvPr id="2" name="Picture 1"/>
          <p:cNvPicPr>
            <a:picLocks noChangeAspect="1"/>
          </p:cNvPicPr>
          <p:nvPr/>
        </p:nvPicPr>
        <p:blipFill>
          <a:blip r:embed="rId2"/>
          <a:stretch>
            <a:fillRect/>
          </a:stretch>
        </p:blipFill>
        <p:spPr>
          <a:xfrm>
            <a:off x="5023399" y="3910527"/>
            <a:ext cx="2145199" cy="2079428"/>
          </a:xfrm>
          <a:prstGeom prst="rect">
            <a:avLst/>
          </a:prstGeom>
        </p:spPr>
      </p:pic>
      <p:sp>
        <p:nvSpPr>
          <p:cNvPr id="9" name="Title 1"/>
          <p:cNvSpPr>
            <a:spLocks noGrp="1"/>
          </p:cNvSpPr>
          <p:nvPr>
            <p:ph type="title"/>
          </p:nvPr>
        </p:nvSpPr>
        <p:spPr>
          <a:xfrm>
            <a:off x="1152524" y="599440"/>
            <a:ext cx="10601325" cy="1762760"/>
          </a:xfrm>
        </p:spPr>
        <p:txBody>
          <a:bodyPr>
            <a:normAutofit fontScale="90000"/>
          </a:bodyPr>
          <a:lstStyle/>
          <a:p>
            <a:br>
              <a:rPr lang="en-US" dirty="0"/>
            </a:br>
            <a:br>
              <a:rPr lang="en-US" dirty="0"/>
            </a:br>
            <a:br>
              <a:rPr lang="en-US" dirty="0"/>
            </a:br>
            <a:br>
              <a:rPr lang="en-US" dirty="0"/>
            </a:br>
            <a:r>
              <a:rPr lang="en-US" sz="4000" dirty="0">
                <a:sym typeface="+mn-ea"/>
              </a:rPr>
              <a:t>Findings and Recommendations</a:t>
            </a:r>
            <a:br>
              <a:rPr lang="en-US" dirty="0"/>
            </a:br>
            <a:br>
              <a:rPr lang="en-US" sz="5400" dirty="0"/>
            </a:br>
            <a:br>
              <a:rPr lang="en-US" sz="5400" dirty="0"/>
            </a:br>
            <a:endParaRPr lang="en-US" sz="54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Vignettes</a:t>
            </a:r>
          </a:p>
        </p:txBody>
      </p:sp>
      <p:sp>
        <p:nvSpPr>
          <p:cNvPr id="3" name="Content Placeholder 2"/>
          <p:cNvSpPr>
            <a:spLocks noGrp="1"/>
          </p:cNvSpPr>
          <p:nvPr>
            <p:ph idx="1"/>
          </p:nvPr>
        </p:nvSpPr>
        <p:spPr>
          <a:xfrm>
            <a:off x="914400" y="2676525"/>
            <a:ext cx="10828655" cy="3362325"/>
          </a:xfrm>
        </p:spPr>
        <p:txBody>
          <a:bodyPr>
            <a:normAutofit/>
          </a:bodyPr>
          <a:lstStyle/>
          <a:p>
            <a:r>
              <a:rPr lang="en-US" b="1" dirty="0"/>
              <a:t>Include vignettes that trainees are likely to come across</a:t>
            </a:r>
            <a:r>
              <a:rPr lang="en-US" dirty="0"/>
              <a:t>, i.e., working with clients who are very different to them. This will enable reflection about how to assess, formulate and work with a range of people, and how to respectively and curiously learn from clients.</a:t>
            </a:r>
          </a:p>
          <a:p>
            <a:pPr marL="0" indent="0">
              <a:buNone/>
            </a:pPr>
            <a:endParaRPr lang="en-US" dirty="0"/>
          </a:p>
          <a:p>
            <a:r>
              <a:rPr lang="en-US" b="1" dirty="0"/>
              <a:t>Name the demographics in vignettes</a:t>
            </a:r>
            <a:r>
              <a:rPr lang="en-US" dirty="0"/>
              <a:t>, e.g., say whether this case is a “white Canadian homosexual male” or a “black Ghanain heterosexual female” or a “brown British-Indian non-binary individual” rather than just saying a name and a clinical presentation. It is not possible to provide an informed and strong formulation without demographics, as these are hugely influential factors to individuals’ identities, personal experiences and positions in society.</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 note on Demographics</a:t>
            </a:r>
          </a:p>
        </p:txBody>
      </p:sp>
      <p:sp>
        <p:nvSpPr>
          <p:cNvPr id="3" name="Content Placeholder 2"/>
          <p:cNvSpPr>
            <a:spLocks noGrp="1"/>
          </p:cNvSpPr>
          <p:nvPr>
            <p:ph idx="1"/>
          </p:nvPr>
        </p:nvSpPr>
        <p:spPr>
          <a:xfrm>
            <a:off x="923926" y="2809875"/>
            <a:ext cx="10372724" cy="3286124"/>
          </a:xfrm>
        </p:spPr>
        <p:txBody>
          <a:bodyPr/>
          <a:lstStyle/>
          <a:p>
            <a:r>
              <a:rPr lang="en-US" dirty="0"/>
              <a:t>Describe race, ethnicity and culture together, so as not to view race in a reductionist and over simplistic way e.g., white Polish and white Irish are very different, black Nigerian and black Jamaican are very different, brown Indian and brown Bangladeshi are very different. </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Encourage Reflection and Self-Awareness</a:t>
            </a:r>
          </a:p>
        </p:txBody>
      </p:sp>
      <p:sp>
        <p:nvSpPr>
          <p:cNvPr id="3" name="Content Placeholder 2"/>
          <p:cNvSpPr>
            <a:spLocks noGrp="1"/>
          </p:cNvSpPr>
          <p:nvPr>
            <p:ph idx="1"/>
          </p:nvPr>
        </p:nvSpPr>
        <p:spPr>
          <a:xfrm>
            <a:off x="952501" y="2790825"/>
            <a:ext cx="9906000" cy="3228974"/>
          </a:xfrm>
        </p:spPr>
        <p:txBody>
          <a:bodyPr/>
          <a:lstStyle/>
          <a:p>
            <a:r>
              <a:rPr lang="en-US" dirty="0"/>
              <a:t>Ask trainees to reflect on how their own demographics/intersectionality may influence power and dynamics with the </a:t>
            </a:r>
            <a:r>
              <a:rPr lang="en-US" dirty="0" err="1"/>
              <a:t>hypothesised</a:t>
            </a:r>
            <a:r>
              <a:rPr lang="en-US" dirty="0"/>
              <a:t> clients.</a:t>
            </a:r>
          </a:p>
          <a:p>
            <a:pPr marL="0" indent="0">
              <a:buNone/>
            </a:pPr>
            <a:endParaRPr lang="en-US" dirty="0"/>
          </a:p>
          <a:p>
            <a:r>
              <a:rPr lang="en-US" dirty="0"/>
              <a:t>Invite trainees to reflect on how (not if) their bias shows up and help them to think about how they can incorporate this knowledge into formulation. This exercise also reinforces the need for direct exploration with the client about their individual context and belief systems.</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Acknowledge that it is an </a:t>
            </a:r>
            <a:r>
              <a:rPr lang="en-US" b="1" dirty="0"/>
              <a:t>assumption</a:t>
            </a:r>
          </a:p>
        </p:txBody>
      </p:sp>
      <p:sp>
        <p:nvSpPr>
          <p:cNvPr id="3" name="Content Placeholder 2"/>
          <p:cNvSpPr>
            <a:spLocks noGrp="1"/>
          </p:cNvSpPr>
          <p:nvPr>
            <p:ph idx="1"/>
          </p:nvPr>
        </p:nvSpPr>
        <p:spPr>
          <a:xfrm>
            <a:off x="952499" y="2790825"/>
            <a:ext cx="10487025" cy="3257549"/>
          </a:xfrm>
        </p:spPr>
        <p:txBody>
          <a:bodyPr/>
          <a:lstStyle/>
          <a:p>
            <a:r>
              <a:rPr lang="en-US" dirty="0"/>
              <a:t>Culture is dynamic and always changing. Cultural assumptions are merely assumptions, therefore the only real way to gain cultural information about a client is by asking them.</a:t>
            </a:r>
          </a:p>
          <a:p>
            <a:pPr marL="0" indent="0">
              <a:buNone/>
            </a:pPr>
            <a:endParaRPr lang="en-US" dirty="0"/>
          </a:p>
          <a:p>
            <a:r>
              <a:rPr lang="en-US" dirty="0"/>
              <a:t>Show trainees that this is always needed during assessments and formulation, and help them to feel comfortable curiously and sensitively exploring aspects of diversity with clients, through modelling, role plays, group discussions and reflection.</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Practical</a:t>
            </a:r>
          </a:p>
        </p:txBody>
      </p:sp>
      <p:sp>
        <p:nvSpPr>
          <p:cNvPr id="3" name="Content Placeholder 2"/>
          <p:cNvSpPr>
            <a:spLocks noGrp="1"/>
          </p:cNvSpPr>
          <p:nvPr>
            <p:ph idx="1"/>
          </p:nvPr>
        </p:nvSpPr>
        <p:spPr>
          <a:xfrm>
            <a:off x="952500" y="2867025"/>
            <a:ext cx="9315450" cy="2857500"/>
          </a:xfrm>
        </p:spPr>
        <p:txBody>
          <a:bodyPr/>
          <a:lstStyle/>
          <a:p>
            <a:pPr>
              <a:spcAft>
                <a:spcPts val="1800"/>
              </a:spcAft>
            </a:pPr>
            <a:r>
              <a:rPr lang="en-US" dirty="0"/>
              <a:t>Incorporate role plays and exercises that help trainees to work with and reflect on with </a:t>
            </a:r>
            <a:r>
              <a:rPr lang="en-US" b="1" dirty="0"/>
              <a:t>both difference and similarity</a:t>
            </a:r>
            <a:r>
              <a:rPr lang="en-US" dirty="0"/>
              <a:t>.</a:t>
            </a:r>
          </a:p>
          <a:p>
            <a:r>
              <a:rPr lang="en-US" dirty="0"/>
              <a:t>Do not assume that cultural matching (e.g., client with trainee) is helpful for the client i.e., a client may not want someone from “their community” to know about their mental/physical health, </a:t>
            </a:r>
            <a:r>
              <a:rPr lang="en-US" dirty="0">
                <a:sym typeface="+mn-ea"/>
              </a:rPr>
              <a:t>or </a:t>
            </a:r>
            <a:r>
              <a:rPr lang="en-US" dirty="0"/>
              <a:t>the trainee may have a different interpretation of the same culture or religion.</a:t>
            </a:r>
          </a:p>
        </p:txBody>
      </p:sp>
      <p:pic>
        <p:nvPicPr>
          <p:cNvPr id="5" name="Picture 4"/>
          <p:cNvPicPr>
            <a:picLocks noChangeAspect="1"/>
          </p:cNvPicPr>
          <p:nvPr/>
        </p:nvPicPr>
        <p:blipFill>
          <a:blip r:embed="rId2"/>
          <a:stretch>
            <a:fillRect/>
          </a:stretch>
        </p:blipFill>
        <p:spPr>
          <a:xfrm rot="16200000">
            <a:off x="10115109" y="2860714"/>
            <a:ext cx="2394753" cy="1765220"/>
          </a:xfrm>
          <a:prstGeom prst="rect">
            <a:avLst/>
          </a:prstGeom>
        </p:spPr>
      </p:pic>
      <p:sp>
        <p:nvSpPr>
          <p:cNvPr id="8" name="Footer Placeholder 7"/>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371725"/>
            <a:ext cx="10515600" cy="1358265"/>
          </a:xfrm>
        </p:spPr>
        <p:txBody>
          <a:bodyPr>
            <a:normAutofit/>
          </a:bodyPr>
          <a:lstStyle/>
          <a:p>
            <a:pPr marL="0" indent="0" algn="ctr">
              <a:buNone/>
            </a:pPr>
            <a:endParaRPr lang="en-US" sz="3500" b="1" dirty="0"/>
          </a:p>
          <a:p>
            <a:pPr marL="0" indent="0" algn="ctr">
              <a:buNone/>
            </a:pPr>
            <a:r>
              <a:rPr lang="en-US" sz="3500" b="1" dirty="0"/>
              <a:t>Language and Terminology</a:t>
            </a:r>
          </a:p>
        </p:txBody>
      </p:sp>
      <p:pic>
        <p:nvPicPr>
          <p:cNvPr id="4" name="Picture 3"/>
          <p:cNvPicPr>
            <a:picLocks noChangeAspect="1"/>
          </p:cNvPicPr>
          <p:nvPr/>
        </p:nvPicPr>
        <p:blipFill>
          <a:blip r:embed="rId2"/>
          <a:stretch>
            <a:fillRect/>
          </a:stretch>
        </p:blipFill>
        <p:spPr>
          <a:xfrm>
            <a:off x="4516755" y="3994786"/>
            <a:ext cx="3158490" cy="2102216"/>
          </a:xfrm>
          <a:prstGeom prst="rect">
            <a:avLst/>
          </a:prstGeom>
        </p:spPr>
      </p:pic>
      <p:sp>
        <p:nvSpPr>
          <p:cNvPr id="9" name="Title 1"/>
          <p:cNvSpPr>
            <a:spLocks noGrp="1"/>
          </p:cNvSpPr>
          <p:nvPr>
            <p:ph type="title"/>
          </p:nvPr>
        </p:nvSpPr>
        <p:spPr>
          <a:xfrm>
            <a:off x="1152524" y="599440"/>
            <a:ext cx="10601325" cy="1762760"/>
          </a:xfrm>
        </p:spPr>
        <p:txBody>
          <a:bodyPr>
            <a:normAutofit fontScale="90000"/>
          </a:bodyPr>
          <a:lstStyle/>
          <a:p>
            <a:br>
              <a:rPr lang="en-US" dirty="0"/>
            </a:br>
            <a:br>
              <a:rPr lang="en-US" dirty="0"/>
            </a:br>
            <a:br>
              <a:rPr lang="en-US" dirty="0"/>
            </a:br>
            <a:br>
              <a:rPr lang="en-US" dirty="0"/>
            </a:br>
            <a:r>
              <a:rPr lang="en-US" sz="4000" dirty="0">
                <a:sym typeface="+mn-ea"/>
              </a:rPr>
              <a:t>Findings and Recommendations</a:t>
            </a:r>
            <a:br>
              <a:rPr lang="en-US" dirty="0"/>
            </a:br>
            <a:br>
              <a:rPr lang="en-US" sz="5400" dirty="0"/>
            </a:br>
            <a:br>
              <a:rPr lang="en-US" sz="5400" dirty="0"/>
            </a:br>
            <a:endParaRPr lang="en-US" sz="54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 “Us” [white] vs. “Other” </a:t>
            </a:r>
          </a:p>
        </p:txBody>
      </p:sp>
      <p:sp>
        <p:nvSpPr>
          <p:cNvPr id="3" name="Content Placeholder 2"/>
          <p:cNvSpPr>
            <a:spLocks noGrp="1"/>
          </p:cNvSpPr>
          <p:nvPr>
            <p:ph idx="1"/>
          </p:nvPr>
        </p:nvSpPr>
        <p:spPr>
          <a:xfrm>
            <a:off x="838200" y="2701925"/>
            <a:ext cx="10515600" cy="3590924"/>
          </a:xfrm>
        </p:spPr>
        <p:txBody>
          <a:bodyPr>
            <a:normAutofit/>
          </a:bodyPr>
          <a:lstStyle/>
          <a:p>
            <a:pPr marL="0" indent="0">
              <a:buNone/>
            </a:pPr>
            <a:r>
              <a:rPr lang="en-US" dirty="0">
                <a:sym typeface="+mn-ea"/>
              </a:rPr>
              <a:t>When talking about difference do not assume that sameness is white British and difference is “other”:</a:t>
            </a:r>
          </a:p>
          <a:p>
            <a:pPr marL="0" indent="0">
              <a:buNone/>
            </a:pPr>
            <a:endParaRPr lang="en-US" dirty="0">
              <a:sym typeface="+mn-ea"/>
            </a:endParaRPr>
          </a:p>
          <a:p>
            <a:pPr>
              <a:spcAft>
                <a:spcPts val="1800"/>
              </a:spcAft>
            </a:pPr>
            <a:r>
              <a:rPr lang="en-US" dirty="0">
                <a:sym typeface="+mn-ea"/>
              </a:rPr>
              <a:t>Avoid grouping together “ethnic minorities” as there is huge variation here</a:t>
            </a:r>
          </a:p>
          <a:p>
            <a:pPr>
              <a:spcAft>
                <a:spcPts val="1800"/>
              </a:spcAft>
            </a:pPr>
            <a:r>
              <a:rPr lang="en-US" dirty="0">
                <a:sym typeface="+mn-ea"/>
              </a:rPr>
              <a:t>Provide stats for all ethnicities not just white British e.g., “45% of the participants were white British”. What about the other 55%?</a:t>
            </a:r>
          </a:p>
          <a:p>
            <a:pPr>
              <a:spcAft>
                <a:spcPts val="600"/>
              </a:spcAft>
            </a:pPr>
            <a:r>
              <a:rPr lang="en-US" dirty="0">
                <a:sym typeface="+mn-ea"/>
              </a:rPr>
              <a:t>Avoid referring to clients who are not white as “culturally diverse”. All clients are culturally diverse</a:t>
            </a:r>
            <a:endParaRPr lang="en-US" dirty="0"/>
          </a:p>
          <a:p>
            <a:pPr marL="0" indent="0">
              <a:buNone/>
            </a:pPr>
            <a:endParaRPr lang="en-US" dirty="0"/>
          </a:p>
          <a:p>
            <a:pPr marL="0" indent="0">
              <a:buNone/>
            </a:pPr>
            <a:endParaRPr lang="en-US" dirty="0"/>
          </a:p>
          <a:p>
            <a:pPr marL="0" indent="0">
              <a:buNone/>
            </a:pPr>
            <a:endParaRPr lang="en-US" dirty="0"/>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2571750"/>
            <a:ext cx="10515600" cy="4149089"/>
          </a:xfrm>
        </p:spPr>
        <p:txBody>
          <a:bodyPr>
            <a:normAutofit/>
          </a:bodyPr>
          <a:lstStyle/>
          <a:p>
            <a:pPr marL="0" indent="0">
              <a:buNone/>
            </a:pPr>
            <a:r>
              <a:rPr lang="en-US" dirty="0">
                <a:sym typeface="+mn-ea"/>
              </a:rPr>
              <a:t>There is an assumption throughout the curriculum that all trainees already know what “white British” culture is and this seems to be used as a “standard”:</a:t>
            </a:r>
            <a:endParaRPr lang="en-US" dirty="0"/>
          </a:p>
          <a:p>
            <a:pPr marL="0" indent="0">
              <a:buNone/>
            </a:pPr>
            <a:endParaRPr lang="en-US" dirty="0"/>
          </a:p>
          <a:p>
            <a:pPr>
              <a:spcAft>
                <a:spcPts val="1800"/>
              </a:spcAft>
            </a:pPr>
            <a:r>
              <a:rPr lang="en-US" dirty="0">
                <a:sym typeface="+mn-ea"/>
              </a:rPr>
              <a:t>Idealising one culture is not inclusive</a:t>
            </a:r>
            <a:endParaRPr lang="en-US" dirty="0"/>
          </a:p>
          <a:p>
            <a:pPr>
              <a:spcAft>
                <a:spcPts val="1800"/>
              </a:spcAft>
            </a:pPr>
            <a:r>
              <a:rPr lang="en-US" dirty="0">
                <a:sym typeface="+mn-ea"/>
              </a:rPr>
              <a:t>It should not be assumed that white British culture is known by everyone who lives in the UK</a:t>
            </a:r>
          </a:p>
          <a:p>
            <a:pPr>
              <a:spcAft>
                <a:spcPts val="1000"/>
              </a:spcAft>
            </a:pPr>
            <a:r>
              <a:rPr lang="en-US" dirty="0">
                <a:sym typeface="+mn-ea"/>
              </a:rPr>
              <a:t>There is variation within the white British culture, as with any culture – other demographics interact (e.g., class, sexuality)</a:t>
            </a:r>
            <a:endParaRPr lang="en-US" dirty="0"/>
          </a:p>
          <a:p>
            <a:pPr marL="0" indent="0">
              <a:buNone/>
            </a:pPr>
            <a:endParaRPr lang="en-US" dirty="0"/>
          </a:p>
          <a:p>
            <a:endParaRPr lang="en-US" dirty="0"/>
          </a:p>
        </p:txBody>
      </p:sp>
      <p:sp>
        <p:nvSpPr>
          <p:cNvPr id="8" name="Title 1"/>
          <p:cNvSpPr>
            <a:spLocks noGrp="1"/>
          </p:cNvSpPr>
          <p:nvPr>
            <p:ph type="title"/>
          </p:nvPr>
        </p:nvSpPr>
        <p:spPr>
          <a:xfrm>
            <a:off x="1154954" y="973669"/>
            <a:ext cx="8825659" cy="706964"/>
          </a:xfrm>
        </p:spPr>
        <p:txBody>
          <a:bodyPr/>
          <a:lstStyle/>
          <a:p>
            <a:r>
              <a:rPr lang="en-US" dirty="0"/>
              <a:t>No “Us” [white] vs. “Other” </a:t>
            </a:r>
          </a:p>
        </p:txBody>
      </p:sp>
      <p:sp>
        <p:nvSpPr>
          <p:cNvPr id="10" name="Footer Placeholder 9"/>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It is no issue!</a:t>
            </a:r>
          </a:p>
        </p:txBody>
      </p:sp>
      <p:sp>
        <p:nvSpPr>
          <p:cNvPr id="3" name="Content Placeholder 2"/>
          <p:cNvSpPr>
            <a:spLocks noGrp="1"/>
          </p:cNvSpPr>
          <p:nvPr>
            <p:ph idx="1"/>
          </p:nvPr>
        </p:nvSpPr>
        <p:spPr>
          <a:xfrm>
            <a:off x="1266826" y="2470150"/>
            <a:ext cx="9658349" cy="2813050"/>
          </a:xfrm>
        </p:spPr>
        <p:txBody>
          <a:bodyPr>
            <a:normAutofit/>
          </a:bodyPr>
          <a:lstStyle/>
          <a:p>
            <a:pPr marL="0" indent="0" algn="ctr">
              <a:buNone/>
            </a:pPr>
            <a:endParaRPr lang="en-US" sz="3500" dirty="0"/>
          </a:p>
          <a:p>
            <a:pPr marL="0" indent="0" algn="ctr">
              <a:buNone/>
            </a:pPr>
            <a:r>
              <a:rPr lang="en-US" sz="3200" dirty="0"/>
              <a:t>Avoid using the term “culture issues”</a:t>
            </a:r>
            <a:br>
              <a:rPr lang="en-US" sz="3200" dirty="0"/>
            </a:br>
            <a:r>
              <a:rPr lang="en-US" sz="3200" dirty="0"/>
              <a:t>or “diversity issues” – embracing diversity is a privilege rather than an issue</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Before we begin...</a:t>
            </a:r>
          </a:p>
        </p:txBody>
      </p:sp>
      <p:sp>
        <p:nvSpPr>
          <p:cNvPr id="3" name="Content Placeholder 2"/>
          <p:cNvSpPr>
            <a:spLocks noGrp="1"/>
          </p:cNvSpPr>
          <p:nvPr>
            <p:ph idx="1"/>
          </p:nvPr>
        </p:nvSpPr>
        <p:spPr>
          <a:xfrm>
            <a:off x="838200" y="2311400"/>
            <a:ext cx="10515600" cy="3155315"/>
          </a:xfrm>
        </p:spPr>
        <p:txBody>
          <a:bodyPr>
            <a:normAutofit fontScale="90000" lnSpcReduction="10000"/>
          </a:bodyPr>
          <a:lstStyle/>
          <a:p>
            <a:r>
              <a:rPr lang="en-US" dirty="0"/>
              <a:t>My position – my demographics, not an expert; as reviewer: breadth, rather than depth</a:t>
            </a:r>
          </a:p>
          <a:p>
            <a:r>
              <a:rPr lang="en-US" dirty="0"/>
              <a:t>Transparent use of terms, no sugar coating</a:t>
            </a:r>
          </a:p>
          <a:p>
            <a:r>
              <a:rPr lang="en-US" dirty="0"/>
              <a:t>Different levels of awareness: </a:t>
            </a:r>
            <a:r>
              <a:rPr lang="en-GB" dirty="0"/>
              <a:t>colonisation</a:t>
            </a:r>
            <a:r>
              <a:rPr lang="en-US" dirty="0"/>
              <a:t>, learning how to think critically, unpick and deconstruct – “decolonising”</a:t>
            </a:r>
          </a:p>
          <a:p>
            <a:r>
              <a:rPr lang="en-US" dirty="0"/>
              <a:t>The content of this webinar cannot be used tokenistically. It is everybody's individual responsibility to increase knowledge and awareness of racism, anti-racism and inclusion, and aspects of diversity – </a:t>
            </a:r>
            <a:r>
              <a:rPr lang="en-US" dirty="0">
                <a:sym typeface="+mn-ea"/>
              </a:rPr>
              <a:t>to learn and reflect independently –</a:t>
            </a:r>
            <a:r>
              <a:rPr lang="en-US" dirty="0"/>
              <a:t> and to embody this in the style, approach and content when lecturing. Independent learning will be evident to trainees, as will tokenism!</a:t>
            </a:r>
          </a:p>
          <a:p>
            <a:r>
              <a:rPr lang="en-US" dirty="0"/>
              <a:t>Work together to keep this a respectful space</a:t>
            </a:r>
          </a:p>
          <a:p>
            <a:r>
              <a:rPr lang="en-US" dirty="0"/>
              <a:t>Would encourage contributions even if feeling unsure on how to word things</a:t>
            </a:r>
            <a:endParaRPr lang="en-US" dirty="0">
              <a:highlight>
                <a:srgbClr val="FFFF00"/>
              </a:highlight>
            </a:endParaRPr>
          </a:p>
        </p:txBody>
      </p:sp>
      <p:sp>
        <p:nvSpPr>
          <p:cNvPr id="8" name="Footer Placeholder 7"/>
          <p:cNvSpPr>
            <a:spLocks noGrp="1"/>
          </p:cNvSpPr>
          <p:nvPr>
            <p:ph type="ftr" sz="quarter" idx="3"/>
          </p:nvPr>
        </p:nvSpPr>
        <p:spPr/>
        <p:txBody>
          <a:bodyPr/>
          <a:lstStyle/>
          <a:p>
            <a:r>
              <a:rPr lang="en-GB"/>
              <a:t>RHUL Curriculum Review – Dr Serena Sharma</a:t>
            </a:r>
            <a:endParaRPr lang="en-US" dirty="0"/>
          </a:p>
        </p:txBody>
      </p:sp>
      <p:pic>
        <p:nvPicPr>
          <p:cNvPr id="5" name="Picture 4"/>
          <p:cNvPicPr>
            <a:picLocks noChangeAspect="1"/>
          </p:cNvPicPr>
          <p:nvPr/>
        </p:nvPicPr>
        <p:blipFill>
          <a:blip r:embed="rId3"/>
          <a:srcRect t="5835" b="7585"/>
          <a:stretch>
            <a:fillRect/>
          </a:stretch>
        </p:blipFill>
        <p:spPr>
          <a:xfrm>
            <a:off x="4932045" y="5217160"/>
            <a:ext cx="2327910" cy="134112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Tell it how it is</a:t>
            </a:r>
          </a:p>
        </p:txBody>
      </p:sp>
      <p:sp>
        <p:nvSpPr>
          <p:cNvPr id="3" name="Content Placeholder 2"/>
          <p:cNvSpPr>
            <a:spLocks noGrp="1"/>
          </p:cNvSpPr>
          <p:nvPr>
            <p:ph idx="1"/>
          </p:nvPr>
        </p:nvSpPr>
        <p:spPr>
          <a:xfrm>
            <a:off x="1028700" y="2838449"/>
            <a:ext cx="10029825" cy="3181349"/>
          </a:xfrm>
        </p:spPr>
        <p:txBody>
          <a:bodyPr/>
          <a:lstStyle/>
          <a:p>
            <a:pPr>
              <a:spcAft>
                <a:spcPts val="1000"/>
              </a:spcAft>
            </a:pPr>
            <a:r>
              <a:rPr lang="en-US" dirty="0"/>
              <a:t>When speaking about racism, specifically name racism rather than diluting it using alternative terms. Use the words “racism”, “structural/systemic racism”, “racial trauma”, “internalised racism”, etc.</a:t>
            </a:r>
            <a:br>
              <a:rPr lang="en-US" dirty="0"/>
            </a:br>
            <a:endParaRPr lang="en-US" dirty="0"/>
          </a:p>
          <a:p>
            <a:pPr>
              <a:spcAft>
                <a:spcPts val="1000"/>
              </a:spcAft>
            </a:pPr>
            <a:r>
              <a:rPr lang="en-US" dirty="0"/>
              <a:t>Diluting / not-naming reduces the issue of racism to something small or unimportant, which is easily considered offensive and unjust given the enormity of racism as an everyday problem.</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80810"/>
            <a:ext cx="10515600" cy="706964"/>
          </a:xfrm>
        </p:spPr>
        <p:txBody>
          <a:bodyPr>
            <a:normAutofit/>
          </a:bodyPr>
          <a:lstStyle/>
          <a:p>
            <a:pPr marL="0" indent="0" algn="ctr">
              <a:buNone/>
            </a:pPr>
            <a:r>
              <a:rPr lang="en-US" sz="3500" b="1" dirty="0"/>
              <a:t>Content and Structure</a:t>
            </a:r>
          </a:p>
        </p:txBody>
      </p:sp>
      <p:sp>
        <p:nvSpPr>
          <p:cNvPr id="9" name="Title 1"/>
          <p:cNvSpPr>
            <a:spLocks noGrp="1"/>
          </p:cNvSpPr>
          <p:nvPr>
            <p:ph type="title"/>
          </p:nvPr>
        </p:nvSpPr>
        <p:spPr>
          <a:xfrm>
            <a:off x="1152524" y="599440"/>
            <a:ext cx="10601325" cy="1762760"/>
          </a:xfrm>
        </p:spPr>
        <p:txBody>
          <a:bodyPr>
            <a:normAutofit fontScale="90000"/>
          </a:bodyPr>
          <a:lstStyle/>
          <a:p>
            <a:br>
              <a:rPr lang="en-US" dirty="0"/>
            </a:br>
            <a:br>
              <a:rPr lang="en-US" dirty="0"/>
            </a:br>
            <a:br>
              <a:rPr lang="en-US" dirty="0"/>
            </a:br>
            <a:br>
              <a:rPr lang="en-US" dirty="0"/>
            </a:br>
            <a:r>
              <a:rPr lang="en-US" sz="4000" dirty="0">
                <a:sym typeface="+mn-ea"/>
              </a:rPr>
              <a:t>Findings and Recommendations</a:t>
            </a:r>
            <a:br>
              <a:rPr lang="en-US" dirty="0"/>
            </a:br>
            <a:br>
              <a:rPr lang="en-US" sz="5400" dirty="0"/>
            </a:br>
            <a:br>
              <a:rPr lang="en-US" sz="5400" dirty="0"/>
            </a:br>
            <a:endParaRPr lang="en-US" sz="54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pic>
        <p:nvPicPr>
          <p:cNvPr id="2" name="Picture 1"/>
          <p:cNvPicPr>
            <a:picLocks noChangeAspect="1"/>
          </p:cNvPicPr>
          <p:nvPr/>
        </p:nvPicPr>
        <p:blipFill>
          <a:blip r:embed="rId2"/>
          <a:stretch>
            <a:fillRect/>
          </a:stretch>
        </p:blipFill>
        <p:spPr>
          <a:xfrm>
            <a:off x="5024120" y="3787775"/>
            <a:ext cx="2143125" cy="2143125"/>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If it is not on the slides, it never happened</a:t>
            </a:r>
          </a:p>
        </p:txBody>
      </p:sp>
      <p:sp>
        <p:nvSpPr>
          <p:cNvPr id="3" name="Content Placeholder 2"/>
          <p:cNvSpPr>
            <a:spLocks noGrp="1"/>
          </p:cNvSpPr>
          <p:nvPr>
            <p:ph idx="1"/>
          </p:nvPr>
        </p:nvSpPr>
        <p:spPr>
          <a:xfrm>
            <a:off x="971550" y="2809874"/>
            <a:ext cx="9829800" cy="3209925"/>
          </a:xfrm>
        </p:spPr>
        <p:txBody>
          <a:bodyPr/>
          <a:lstStyle/>
          <a:p>
            <a:r>
              <a:rPr lang="en-US" dirty="0"/>
              <a:t>What do trainees/alumni look at to refresh their memory?</a:t>
            </a:r>
          </a:p>
          <a:p>
            <a:pPr marL="0" indent="0">
              <a:buNone/>
            </a:pPr>
            <a:endParaRPr lang="en-US" dirty="0"/>
          </a:p>
          <a:p>
            <a:r>
              <a:rPr lang="en-US" dirty="0"/>
              <a:t>Include anything related to diversity in the main body of the lecture </a:t>
            </a:r>
            <a:r>
              <a:rPr lang="en-US" dirty="0">
                <a:sym typeface="+mn-ea"/>
              </a:rPr>
              <a:t>– not just in references or notes of slide.</a:t>
            </a:r>
            <a:endParaRPr lang="en-US" dirty="0"/>
          </a:p>
          <a:p>
            <a:pPr marL="0" indent="0">
              <a:buNone/>
            </a:pPr>
            <a:endParaRPr lang="en-US" dirty="0"/>
          </a:p>
          <a:p>
            <a:pPr marL="0" indent="0" algn="ctr">
              <a:buNone/>
            </a:pPr>
            <a:r>
              <a:rPr lang="en-US" sz="3200" dirty="0"/>
              <a:t>It deserves that importance!</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Just an afterthought?</a:t>
            </a:r>
          </a:p>
        </p:txBody>
      </p:sp>
      <p:sp>
        <p:nvSpPr>
          <p:cNvPr id="3" name="Content Placeholder 2"/>
          <p:cNvSpPr>
            <a:spLocks noGrp="1"/>
          </p:cNvSpPr>
          <p:nvPr>
            <p:ph idx="1"/>
          </p:nvPr>
        </p:nvSpPr>
        <p:spPr>
          <a:xfrm>
            <a:off x="971551" y="2809875"/>
            <a:ext cx="9972674" cy="3238500"/>
          </a:xfrm>
        </p:spPr>
        <p:txBody>
          <a:bodyPr/>
          <a:lstStyle/>
          <a:p>
            <a:r>
              <a:rPr lang="en-US" dirty="0"/>
              <a:t>Very important content around aspects of diversity is often chunked together right at the end of the lecture. This appears an afterthought/add-on, and makes the content appear tokenistic rather than authentic.</a:t>
            </a:r>
          </a:p>
          <a:p>
            <a:pPr marL="0" indent="0">
              <a:buNone/>
            </a:pPr>
            <a:endParaRPr lang="en-US" dirty="0"/>
          </a:p>
          <a:p>
            <a:r>
              <a:rPr lang="en-US" dirty="0"/>
              <a:t>Integrate this material throughout the lecture – this will also help trainees to naturally and continuously consider diversity.</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Include it – None of us are experts</a:t>
            </a:r>
          </a:p>
        </p:txBody>
      </p:sp>
      <p:sp>
        <p:nvSpPr>
          <p:cNvPr id="3" name="Content Placeholder 2"/>
          <p:cNvSpPr>
            <a:spLocks noGrp="1"/>
          </p:cNvSpPr>
          <p:nvPr>
            <p:ph idx="1"/>
          </p:nvPr>
        </p:nvSpPr>
        <p:spPr>
          <a:xfrm>
            <a:off x="971551" y="2576194"/>
            <a:ext cx="10277474" cy="3521393"/>
          </a:xfrm>
        </p:spPr>
        <p:txBody>
          <a:bodyPr/>
          <a:lstStyle/>
          <a:p>
            <a:pPr>
              <a:spcAft>
                <a:spcPts val="1800"/>
              </a:spcAft>
            </a:pPr>
            <a:r>
              <a:rPr lang="en-US" dirty="0"/>
              <a:t>You do not have to know everything about different races and cultures in order to discuss ethnic and cultural diversity.</a:t>
            </a:r>
          </a:p>
          <a:p>
            <a:pPr>
              <a:spcAft>
                <a:spcPts val="1800"/>
              </a:spcAft>
            </a:pPr>
            <a:r>
              <a:rPr lang="en-US" dirty="0"/>
              <a:t>Creating a safe space and encouraging group reflection can sometimes be the most valuable, insightful and empowering part of a lecture for trainees.</a:t>
            </a:r>
          </a:p>
          <a:p>
            <a:r>
              <a:rPr lang="en-US" dirty="0"/>
              <a:t>Providing the opportunity to learn and discuss is always better than not/staying silent.</a:t>
            </a:r>
          </a:p>
        </p:txBody>
      </p:sp>
      <p:sp>
        <p:nvSpPr>
          <p:cNvPr id="7" name="Footer Placeholder 6"/>
          <p:cNvSpPr>
            <a:spLocks noGrp="1"/>
          </p:cNvSpPr>
          <p:nvPr>
            <p:ph type="ftr" sz="quarter" idx="3"/>
          </p:nvPr>
        </p:nvSpPr>
        <p:spPr/>
        <p:txBody>
          <a:bodyPr/>
          <a:lstStyle/>
          <a:p>
            <a:r>
              <a:rPr lang="en-GB"/>
              <a:t>RHUL Curriculum Review – Dr Serena Sharma</a:t>
            </a:r>
            <a:endParaRPr lang="en-US" dirty="0"/>
          </a:p>
        </p:txBody>
      </p:sp>
      <p:pic>
        <p:nvPicPr>
          <p:cNvPr id="4" name="Picture 3"/>
          <p:cNvPicPr>
            <a:picLocks noChangeAspect="1"/>
          </p:cNvPicPr>
          <p:nvPr/>
        </p:nvPicPr>
        <p:blipFill>
          <a:blip r:embed="rId2"/>
          <a:stretch>
            <a:fillRect/>
          </a:stretch>
        </p:blipFill>
        <p:spPr>
          <a:xfrm>
            <a:off x="5285105" y="5008880"/>
            <a:ext cx="1621155" cy="123634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2525" y="1033145"/>
            <a:ext cx="10601325" cy="1329055"/>
          </a:xfrm>
        </p:spPr>
        <p:txBody>
          <a:bodyPr>
            <a:normAutofit fontScale="90000"/>
          </a:bodyPr>
          <a:lstStyle/>
          <a:p>
            <a:r>
              <a:rPr lang="en-US" sz="4000" dirty="0">
                <a:sym typeface="+mn-ea"/>
              </a:rPr>
              <a:t>Revisiting...</a:t>
            </a:r>
            <a:br>
              <a:rPr lang="en-US" sz="5400" dirty="0"/>
            </a:br>
            <a:endParaRPr lang="en-US" sz="5400" dirty="0">
              <a:solidFill>
                <a:schemeClr val="tx1"/>
              </a:solidFill>
            </a:endParaRPr>
          </a:p>
        </p:txBody>
      </p:sp>
      <p:sp>
        <p:nvSpPr>
          <p:cNvPr id="9" name="Title 1"/>
          <p:cNvSpPr txBox="1"/>
          <p:nvPr/>
        </p:nvSpPr>
        <p:spPr bwMode="gray">
          <a:xfrm>
            <a:off x="438150" y="2085975"/>
            <a:ext cx="11315700" cy="3163570"/>
          </a:xfrm>
          <a:prstGeom prst="rect">
            <a:avLst/>
          </a:prstGeom>
        </p:spPr>
        <p:txBody>
          <a:bodyPr vert="horz" lIns="91440" tIns="45720" rIns="91440" bIns="45720" rtlCol="0" anchor="ct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auto">
              <a:spcAft>
                <a:spcPts val="1200"/>
              </a:spcAft>
            </a:pPr>
            <a:endParaRPr lang="en-US" dirty="0">
              <a:solidFill>
                <a:schemeClr val="tx1"/>
              </a:solidFill>
            </a:endParaRPr>
          </a:p>
          <a:p>
            <a:pPr algn="ctr"/>
            <a:r>
              <a:rPr lang="en-US" dirty="0">
                <a:solidFill>
                  <a:schemeClr val="tx1"/>
                </a:solidFill>
                <a:sym typeface="+mn-ea"/>
              </a:rPr>
              <a:t>What needs to go into a lecture for it to be</a:t>
            </a:r>
            <a:br>
              <a:rPr lang="en-US" dirty="0">
                <a:solidFill>
                  <a:schemeClr val="tx1"/>
                </a:solidFill>
                <a:sym typeface="+mn-ea"/>
              </a:rPr>
            </a:br>
            <a:r>
              <a:rPr lang="en-US" dirty="0">
                <a:solidFill>
                  <a:schemeClr val="tx1"/>
                </a:solidFill>
                <a:sym typeface="+mn-ea"/>
              </a:rPr>
              <a:t>anti-racist and inclusive? </a:t>
            </a:r>
            <a:endParaRPr lang="en-US" sz="3200" dirty="0">
              <a:solidFill>
                <a:schemeClr val="tx1"/>
              </a:solidFill>
            </a:endParaRPr>
          </a:p>
          <a:p>
            <a:pPr algn="ctr"/>
            <a:endParaRPr lang="en-US" sz="32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80810"/>
            <a:ext cx="10515600" cy="706964"/>
          </a:xfrm>
        </p:spPr>
        <p:txBody>
          <a:bodyPr>
            <a:normAutofit/>
          </a:bodyPr>
          <a:lstStyle/>
          <a:p>
            <a:pPr marL="0" indent="0" algn="ctr">
              <a:buNone/>
            </a:pPr>
            <a:r>
              <a:rPr lang="en-US" sz="3500" b="1" dirty="0"/>
              <a:t>Questions and reflections?</a:t>
            </a:r>
          </a:p>
        </p:txBody>
      </p:sp>
      <p:sp>
        <p:nvSpPr>
          <p:cNvPr id="9" name="Title 1"/>
          <p:cNvSpPr>
            <a:spLocks noGrp="1"/>
          </p:cNvSpPr>
          <p:nvPr>
            <p:ph type="title"/>
          </p:nvPr>
        </p:nvSpPr>
        <p:spPr>
          <a:xfrm>
            <a:off x="1152524" y="589915"/>
            <a:ext cx="10601325" cy="1496060"/>
          </a:xfrm>
        </p:spPr>
        <p:txBody>
          <a:bodyPr>
            <a:normAutofit/>
          </a:bodyPr>
          <a:lstStyle/>
          <a:p>
            <a:r>
              <a:rPr lang="en-US" dirty="0"/>
              <a:t>RHUL Curriculum Review</a:t>
            </a:r>
            <a:endParaRPr lang="en-US" sz="54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pic>
        <p:nvPicPr>
          <p:cNvPr id="4" name="Picture 3" descr="Background patter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35116" y="4113387"/>
            <a:ext cx="2521767" cy="162601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2525" y="1033145"/>
            <a:ext cx="10601325" cy="1329055"/>
          </a:xfrm>
        </p:spPr>
        <p:txBody>
          <a:bodyPr>
            <a:normAutofit fontScale="90000"/>
          </a:bodyPr>
          <a:lstStyle/>
          <a:p>
            <a:r>
              <a:rPr lang="en-US" sz="4000" dirty="0">
                <a:sym typeface="+mn-ea"/>
              </a:rPr>
              <a:t>Before we begin...</a:t>
            </a:r>
            <a:br>
              <a:rPr lang="en-US" sz="5400" dirty="0"/>
            </a:br>
            <a:endParaRPr lang="en-US" sz="5400" dirty="0">
              <a:solidFill>
                <a:schemeClr val="tx1"/>
              </a:solidFill>
            </a:endParaRPr>
          </a:p>
        </p:txBody>
      </p:sp>
      <p:sp>
        <p:nvSpPr>
          <p:cNvPr id="9" name="Title 1"/>
          <p:cNvSpPr txBox="1"/>
          <p:nvPr/>
        </p:nvSpPr>
        <p:spPr bwMode="gray">
          <a:xfrm>
            <a:off x="438150" y="3017520"/>
            <a:ext cx="11315700" cy="3163570"/>
          </a:xfrm>
          <a:prstGeom prst="rect">
            <a:avLst/>
          </a:prstGeom>
        </p:spPr>
        <p:txBody>
          <a:bodyPr vert="horz" lIns="91440" tIns="45720" rIns="91440" bIns="45720" rtlCol="0" anchor="ct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fontAlgn="auto">
              <a:spcAft>
                <a:spcPts val="1200"/>
              </a:spcAft>
            </a:pPr>
            <a:r>
              <a:rPr lang="en-US" dirty="0">
                <a:solidFill>
                  <a:schemeClr val="tx1"/>
                </a:solidFill>
                <a:latin typeface="Arial" panose="020B0704020202020204" pitchFamily="34" charset="0"/>
                <a:cs typeface="Arial" panose="020B0704020202020204" pitchFamily="34" charset="0"/>
              </a:rPr>
              <a:t>What </a:t>
            </a:r>
            <a:r>
              <a:rPr lang="en-US" dirty="0">
                <a:solidFill>
                  <a:schemeClr val="tx1"/>
                </a:solidFill>
              </a:rPr>
              <a:t>does racism mean to you?</a:t>
            </a:r>
          </a:p>
          <a:p>
            <a:pPr algn="ctr"/>
            <a:endParaRPr lang="en-US" dirty="0">
              <a:solidFill>
                <a:schemeClr val="tx1"/>
              </a:solidFill>
            </a:endParaRPr>
          </a:p>
          <a:p>
            <a:pPr algn="ctr" fontAlgn="auto">
              <a:spcAft>
                <a:spcPts val="1200"/>
              </a:spcAft>
            </a:pPr>
            <a:r>
              <a:rPr lang="en-US" dirty="0">
                <a:solidFill>
                  <a:schemeClr val="tx1"/>
                </a:solidFill>
              </a:rPr>
              <a:t>What does inclusion mean to you?</a:t>
            </a:r>
          </a:p>
          <a:p>
            <a:pPr algn="ctr"/>
            <a:endParaRPr lang="en-US" dirty="0">
              <a:solidFill>
                <a:schemeClr val="tx1"/>
              </a:solidFill>
            </a:endParaRPr>
          </a:p>
          <a:p>
            <a:pPr algn="ctr"/>
            <a:r>
              <a:rPr lang="en-US" dirty="0">
                <a:solidFill>
                  <a:schemeClr val="tx1"/>
                </a:solidFill>
                <a:sym typeface="+mn-ea"/>
              </a:rPr>
              <a:t>What needs to go into a lecture for it to be</a:t>
            </a:r>
            <a:br>
              <a:rPr lang="en-US" dirty="0">
                <a:solidFill>
                  <a:schemeClr val="tx1"/>
                </a:solidFill>
                <a:sym typeface="+mn-ea"/>
              </a:rPr>
            </a:br>
            <a:r>
              <a:rPr lang="en-US" dirty="0">
                <a:solidFill>
                  <a:schemeClr val="tx1"/>
                </a:solidFill>
                <a:sym typeface="+mn-ea"/>
              </a:rPr>
              <a:t>anti-racist and inclusive? </a:t>
            </a:r>
            <a:endParaRPr lang="en-US" sz="3200" dirty="0">
              <a:solidFill>
                <a:schemeClr val="tx1"/>
              </a:solidFill>
            </a:endParaRPr>
          </a:p>
          <a:p>
            <a:pPr algn="ctr"/>
            <a:endParaRPr lang="en-US" sz="3200"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How it came about</a:t>
            </a:r>
          </a:p>
        </p:txBody>
      </p:sp>
      <p:sp>
        <p:nvSpPr>
          <p:cNvPr id="3" name="Content Placeholder 2"/>
          <p:cNvSpPr>
            <a:spLocks noGrp="1"/>
          </p:cNvSpPr>
          <p:nvPr>
            <p:ph idx="1"/>
          </p:nvPr>
        </p:nvSpPr>
        <p:spPr>
          <a:xfrm>
            <a:off x="838200" y="2190750"/>
            <a:ext cx="10515600" cy="4351338"/>
          </a:xfrm>
        </p:spPr>
        <p:txBody>
          <a:bodyPr/>
          <a:lstStyle/>
          <a:p>
            <a:endParaRPr lang="en-US" dirty="0"/>
          </a:p>
          <a:p>
            <a:pPr marL="0" indent="0">
              <a:buNone/>
            </a:pPr>
            <a:endParaRPr lang="en-US" dirty="0"/>
          </a:p>
          <a:p>
            <a:pPr marL="0" indent="0">
              <a:buNone/>
            </a:pPr>
            <a:endParaRPr lang="en-US" dirty="0"/>
          </a:p>
        </p:txBody>
      </p:sp>
      <p:sp>
        <p:nvSpPr>
          <p:cNvPr id="7" name="Content Placeholder 2"/>
          <p:cNvSpPr>
            <a:spLocks noGrp="1"/>
          </p:cNvSpPr>
          <p:nvPr/>
        </p:nvSpPr>
        <p:spPr>
          <a:xfrm>
            <a:off x="8285480" y="2454275"/>
            <a:ext cx="3569970" cy="174053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7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7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7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704020202020204" pitchFamily="34" charset="0"/>
              <a:buChar char="•"/>
              <a:defRPr sz="1800" kern="1200">
                <a:solidFill>
                  <a:schemeClr val="tx1"/>
                </a:solidFill>
                <a:latin typeface="+mn-lt"/>
                <a:ea typeface="+mn-ea"/>
                <a:cs typeface="+mn-cs"/>
              </a:defRPr>
            </a:lvl9pPr>
          </a:lstStyle>
          <a:p>
            <a:pPr marL="0" indent="0">
              <a:buNone/>
            </a:pPr>
            <a:endParaRPr lang="en-US" b="1"/>
          </a:p>
        </p:txBody>
      </p:sp>
      <p:graphicFrame>
        <p:nvGraphicFramePr>
          <p:cNvPr id="9" name="Text Box 3"/>
          <p:cNvGraphicFramePr/>
          <p:nvPr/>
        </p:nvGraphicFramePr>
        <p:xfrm>
          <a:off x="509588" y="2454275"/>
          <a:ext cx="11172825" cy="31393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7" name="Straight Arrow Connector 16"/>
          <p:cNvCxnSpPr/>
          <p:nvPr/>
        </p:nvCxnSpPr>
        <p:spPr>
          <a:xfrm>
            <a:off x="3857625" y="4023935"/>
            <a:ext cx="540000" cy="0"/>
          </a:xfrm>
          <a:prstGeom prst="straightConnector1">
            <a:avLst/>
          </a:prstGeom>
          <a:ln w="19050">
            <a:solidFill>
              <a:srgbClr val="8C0E0D"/>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7858125" y="4023935"/>
            <a:ext cx="540000" cy="0"/>
          </a:xfrm>
          <a:prstGeom prst="straightConnector1">
            <a:avLst/>
          </a:prstGeom>
          <a:ln w="19050">
            <a:solidFill>
              <a:srgbClr val="8C0E0D"/>
            </a:solidFill>
            <a:tailEnd type="triangle"/>
          </a:ln>
        </p:spPr>
        <p:style>
          <a:lnRef idx="1">
            <a:schemeClr val="accent1"/>
          </a:lnRef>
          <a:fillRef idx="0">
            <a:schemeClr val="accent1"/>
          </a:fillRef>
          <a:effectRef idx="0">
            <a:schemeClr val="accent1"/>
          </a:effectRef>
          <a:fontRef idx="minor">
            <a:schemeClr val="tx1"/>
          </a:fontRef>
        </p:style>
      </p:cxnSp>
      <p:sp>
        <p:nvSpPr>
          <p:cNvPr id="22" name="Footer Placeholder 21"/>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1154954" y="973669"/>
            <a:ext cx="8825659" cy="706964"/>
          </a:xfrm>
        </p:spPr>
        <p:txBody>
          <a:bodyPr>
            <a:normAutofit/>
          </a:bodyPr>
          <a:lstStyle/>
          <a:p>
            <a:r>
              <a:rPr lang="en-US" dirty="0">
                <a:solidFill>
                  <a:srgbClr val="EBEBEB"/>
                </a:solidFill>
              </a:rPr>
              <a:t>Curriculum Review Process</a:t>
            </a:r>
          </a:p>
        </p:txBody>
      </p:sp>
      <p:graphicFrame>
        <p:nvGraphicFramePr>
          <p:cNvPr id="14" name="Content Placeholder 2"/>
          <p:cNvGraphicFramePr>
            <a:graphicFrameLocks noGrp="1"/>
          </p:cNvGraphicFramePr>
          <p:nvPr>
            <p:ph idx="1"/>
          </p:nvPr>
        </p:nvGraphicFramePr>
        <p:xfrm>
          <a:off x="457200" y="2390774"/>
          <a:ext cx="11229975" cy="4238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18" name="Straight Arrow Connector 17"/>
          <p:cNvCxnSpPr/>
          <p:nvPr/>
        </p:nvCxnSpPr>
        <p:spPr>
          <a:xfrm>
            <a:off x="3838575" y="3248025"/>
            <a:ext cx="561895" cy="571087"/>
          </a:xfrm>
          <a:prstGeom prst="straightConnector1">
            <a:avLst/>
          </a:prstGeom>
          <a:ln w="15875">
            <a:solidFill>
              <a:srgbClr val="8C0E0D"/>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7791532" y="3246712"/>
            <a:ext cx="561600" cy="572400"/>
          </a:xfrm>
          <a:prstGeom prst="straightConnector1">
            <a:avLst/>
          </a:prstGeom>
          <a:ln w="15875">
            <a:solidFill>
              <a:srgbClr val="8C0E0D"/>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flipV="1">
            <a:off x="7758150" y="4972256"/>
            <a:ext cx="352282" cy="468000"/>
          </a:xfrm>
          <a:prstGeom prst="straightConnector1">
            <a:avLst/>
          </a:prstGeom>
          <a:ln w="9525">
            <a:solidFill>
              <a:srgbClr val="8C0E0D"/>
            </a:solidFill>
            <a:prstDash val="dashDot"/>
            <a:tailEnd type="triangle"/>
          </a:ln>
        </p:spPr>
        <p:style>
          <a:lnRef idx="1">
            <a:schemeClr val="accent1"/>
          </a:lnRef>
          <a:fillRef idx="0">
            <a:schemeClr val="accent1"/>
          </a:fillRef>
          <a:effectRef idx="0">
            <a:schemeClr val="accent1"/>
          </a:effectRef>
          <a:fontRef idx="minor">
            <a:schemeClr val="tx1"/>
          </a:fontRef>
        </p:style>
      </p:cxnSp>
      <p:sp>
        <p:nvSpPr>
          <p:cNvPr id="39" name="Footer Placeholder 38"/>
          <p:cNvSpPr>
            <a:spLocks noGrp="1"/>
          </p:cNvSpPr>
          <p:nvPr>
            <p:ph type="ftr" sz="quarter" idx="3"/>
          </p:nvPr>
        </p:nvSpPr>
        <p:spPr/>
        <p:txBody>
          <a:bodyPr/>
          <a:lstStyle/>
          <a:p>
            <a:r>
              <a:rPr lang="en-GB"/>
              <a:t>RHUL Curriculum Review – Dr Serena Sharma</a:t>
            </a:r>
            <a:endParaRPr lang="en-US" dirty="0"/>
          </a:p>
        </p:txBody>
      </p:sp>
      <p:cxnSp>
        <p:nvCxnSpPr>
          <p:cNvPr id="3" name="Straight Arrow Connector 2"/>
          <p:cNvCxnSpPr/>
          <p:nvPr/>
        </p:nvCxnSpPr>
        <p:spPr>
          <a:xfrm>
            <a:off x="3550544" y="3800062"/>
            <a:ext cx="792000" cy="171038"/>
          </a:xfrm>
          <a:prstGeom prst="straightConnector1">
            <a:avLst/>
          </a:prstGeom>
          <a:ln w="15875">
            <a:solidFill>
              <a:srgbClr val="8C0E0D"/>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a:off x="7849458" y="3798300"/>
            <a:ext cx="792000" cy="172800"/>
          </a:xfrm>
          <a:prstGeom prst="straightConnector1">
            <a:avLst/>
          </a:prstGeom>
          <a:ln w="15875">
            <a:solidFill>
              <a:srgbClr val="8C0E0D"/>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4081051" y="4972256"/>
            <a:ext cx="352800" cy="468000"/>
          </a:xfrm>
          <a:prstGeom prst="straightConnector1">
            <a:avLst/>
          </a:prstGeom>
          <a:ln w="9525">
            <a:solidFill>
              <a:srgbClr val="8C0E0D"/>
            </a:solidFill>
            <a:prstDash val="dashDot"/>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Curriculum Review Process</a:t>
            </a:r>
          </a:p>
        </p:txBody>
      </p:sp>
      <p:sp>
        <p:nvSpPr>
          <p:cNvPr id="3" name="Content Placeholder 2"/>
          <p:cNvSpPr>
            <a:spLocks noGrp="1"/>
          </p:cNvSpPr>
          <p:nvPr>
            <p:ph idx="1"/>
          </p:nvPr>
        </p:nvSpPr>
        <p:spPr>
          <a:xfrm>
            <a:off x="1154954" y="2714625"/>
            <a:ext cx="9741646" cy="3295650"/>
          </a:xfrm>
        </p:spPr>
        <p:txBody>
          <a:bodyPr>
            <a:normAutofit lnSpcReduction="10000"/>
          </a:bodyPr>
          <a:lstStyle/>
          <a:p>
            <a:r>
              <a:rPr lang="en-US" dirty="0"/>
              <a:t>Framework developed for how to conduct the review – EDI Lead and I liaised with Academic Team, Advisory Panel, DWG</a:t>
            </a:r>
          </a:p>
          <a:p>
            <a:pPr marL="0" indent="0">
              <a:buNone/>
            </a:pPr>
            <a:endParaRPr lang="en-US" dirty="0"/>
          </a:p>
          <a:p>
            <a:r>
              <a:rPr lang="en-US" dirty="0"/>
              <a:t>Focus was on race, </a:t>
            </a:r>
            <a:r>
              <a:rPr lang="en-US" dirty="0">
                <a:sym typeface="+mn-ea"/>
              </a:rPr>
              <a:t>ethnicity</a:t>
            </a:r>
            <a:r>
              <a:rPr lang="en-US" dirty="0"/>
              <a:t> and culture</a:t>
            </a:r>
          </a:p>
          <a:p>
            <a:endParaRPr lang="en-US" dirty="0"/>
          </a:p>
          <a:p>
            <a:r>
              <a:rPr lang="en-US" dirty="0"/>
              <a:t>Created theme-level guidance for overall curriculum:</a:t>
            </a:r>
          </a:p>
          <a:p>
            <a:pPr lvl="1">
              <a:buSzPct val="70000"/>
              <a:buFont typeface="Wingdings" panose="05000000000000000000" pitchFamily="2" charset="2"/>
              <a:buChar char="q"/>
            </a:pPr>
            <a:r>
              <a:rPr lang="en-US" sz="1800" dirty="0"/>
              <a:t>Reviewed term by term, lecture by lecture, slide by slide (Induction, Term 1, Term 2)</a:t>
            </a:r>
          </a:p>
          <a:p>
            <a:pPr lvl="1">
              <a:buSzPct val="70000"/>
              <a:buFont typeface="Wingdings" panose="05000000000000000000" pitchFamily="2" charset="2"/>
              <a:buChar char="q"/>
            </a:pPr>
            <a:r>
              <a:rPr lang="en-US" sz="1800" dirty="0"/>
              <a:t>For the remaining terms, moved onto a topic level approach</a:t>
            </a:r>
          </a:p>
          <a:p>
            <a:pPr lvl="1">
              <a:buSzPct val="70000"/>
              <a:buFont typeface="Wingdings" panose="05000000000000000000" pitchFamily="2" charset="2"/>
              <a:buChar char="q"/>
            </a:pPr>
            <a:r>
              <a:rPr lang="en-US" sz="1800" dirty="0"/>
              <a:t>Provided ideas for additional lectures</a:t>
            </a:r>
          </a:p>
          <a:p>
            <a:pPr marL="0" indent="0">
              <a:buNone/>
            </a:pPr>
            <a:endParaRPr lang="en-US" dirty="0"/>
          </a:p>
        </p:txBody>
      </p:sp>
      <p:sp>
        <p:nvSpPr>
          <p:cNvPr id="8" name="Footer Placeholder 7"/>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Framework</a:t>
            </a:r>
          </a:p>
        </p:txBody>
      </p:sp>
      <p:sp>
        <p:nvSpPr>
          <p:cNvPr id="3" name="Content Placeholder 2"/>
          <p:cNvSpPr>
            <a:spLocks noGrp="1"/>
          </p:cNvSpPr>
          <p:nvPr>
            <p:ph idx="1"/>
          </p:nvPr>
        </p:nvSpPr>
        <p:spPr>
          <a:xfrm>
            <a:off x="1154954" y="2476500"/>
            <a:ext cx="8825659" cy="3438525"/>
          </a:xfrm>
          <a:noFill/>
          <a:ln w="12700">
            <a:solidFill>
              <a:schemeClr val="accent4">
                <a:lumMod val="75000"/>
              </a:schemeClr>
            </a:solidFill>
            <a:prstDash val="dashDot"/>
          </a:ln>
        </p:spPr>
        <p:txBody>
          <a:bodyPr>
            <a:normAutofit fontScale="92500" lnSpcReduction="10000"/>
          </a:bodyPr>
          <a:lstStyle/>
          <a:p>
            <a:pPr marL="0" indent="0">
              <a:buNone/>
            </a:pPr>
            <a:r>
              <a:rPr lang="en-US" dirty="0"/>
              <a:t>Does the lecture:</a:t>
            </a:r>
          </a:p>
          <a:p>
            <a:pPr marL="0" indent="0">
              <a:buNone/>
            </a:pPr>
            <a:endParaRPr lang="en-US" dirty="0"/>
          </a:p>
          <a:p>
            <a:r>
              <a:rPr lang="en-US" sz="1900" dirty="0"/>
              <a:t>Acknowledge bias?</a:t>
            </a:r>
          </a:p>
          <a:p>
            <a:endParaRPr lang="en-US" sz="1900" dirty="0"/>
          </a:p>
          <a:p>
            <a:r>
              <a:rPr lang="en-US" sz="1900" dirty="0"/>
              <a:t>Provide knowledge on diversity?</a:t>
            </a:r>
          </a:p>
          <a:p>
            <a:endParaRPr lang="en-US" sz="1900" dirty="0"/>
          </a:p>
          <a:p>
            <a:r>
              <a:rPr lang="en-US" sz="1900" dirty="0"/>
              <a:t>Enhance diversity-related skills and practice?</a:t>
            </a:r>
          </a:p>
          <a:p>
            <a:endParaRPr lang="en-US" sz="1900" dirty="0"/>
          </a:p>
          <a:p>
            <a:r>
              <a:rPr lang="en-US" sz="1900" dirty="0"/>
              <a:t>Encourage diversity-related reflection and self-awareness?</a:t>
            </a:r>
          </a:p>
        </p:txBody>
      </p:sp>
      <p:sp>
        <p:nvSpPr>
          <p:cNvPr id="4" name="Text Box 3"/>
          <p:cNvSpPr txBox="1"/>
          <p:nvPr/>
        </p:nvSpPr>
        <p:spPr>
          <a:xfrm>
            <a:off x="7994968" y="2486025"/>
            <a:ext cx="1985645" cy="368300"/>
          </a:xfrm>
          <a:prstGeom prst="rect">
            <a:avLst/>
          </a:prstGeom>
          <a:noFill/>
        </p:spPr>
        <p:txBody>
          <a:bodyPr wrap="square" rtlCol="0">
            <a:spAutoFit/>
          </a:bodyPr>
          <a:lstStyle/>
          <a:p>
            <a:pPr algn="r"/>
            <a:r>
              <a:rPr lang="en-US" dirty="0"/>
              <a:t>Yes/No/Partly</a:t>
            </a:r>
          </a:p>
        </p:txBody>
      </p:sp>
      <p:sp>
        <p:nvSpPr>
          <p:cNvPr id="5" name="Text Box 4"/>
          <p:cNvSpPr txBox="1"/>
          <p:nvPr/>
        </p:nvSpPr>
        <p:spPr>
          <a:xfrm>
            <a:off x="1154954" y="6085205"/>
            <a:ext cx="3702796" cy="341632"/>
          </a:xfrm>
          <a:prstGeom prst="rect">
            <a:avLst/>
          </a:prstGeom>
          <a:noFill/>
        </p:spPr>
        <p:txBody>
          <a:bodyPr wrap="square" rtlCol="0">
            <a:spAutoFit/>
          </a:bodyPr>
          <a:lstStyle/>
          <a:p>
            <a:pPr marL="342900" indent="-342900">
              <a:lnSpc>
                <a:spcPct val="90000"/>
              </a:lnSpc>
              <a:spcBef>
                <a:spcPts val="1000"/>
              </a:spcBef>
              <a:buClr>
                <a:schemeClr val="accent1"/>
              </a:buClr>
              <a:buSzPct val="80000"/>
              <a:buFont typeface="Wingdings 3" panose="05040102010807070707" charset="2"/>
              <a:buChar char=""/>
            </a:pPr>
            <a:r>
              <a:rPr lang="en-US" dirty="0">
                <a:solidFill>
                  <a:schemeClr val="tx1">
                    <a:lumMod val="75000"/>
                    <a:lumOff val="25000"/>
                  </a:schemeClr>
                </a:solidFill>
              </a:rPr>
              <a:t>Recommendations</a:t>
            </a:r>
          </a:p>
        </p:txBody>
      </p:sp>
      <p:sp>
        <p:nvSpPr>
          <p:cNvPr id="9" name="Footer Placeholder 8"/>
          <p:cNvSpPr>
            <a:spLocks noGrp="1"/>
          </p:cNvSpPr>
          <p:nvPr>
            <p:ph type="ftr" sz="quarter" idx="3"/>
          </p:nvPr>
        </p:nvSpPr>
        <p:spPr/>
        <p:txBody>
          <a:bodyPr/>
          <a:lstStyle/>
          <a:p>
            <a:r>
              <a:rPr lang="en-GB"/>
              <a:t>RHUL Curriculum Review – Dr Serena Sharma</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52525" y="2205355"/>
            <a:ext cx="10601325" cy="474980"/>
          </a:xfrm>
        </p:spPr>
        <p:txBody>
          <a:bodyPr>
            <a:normAutofit fontScale="90000"/>
          </a:bodyPr>
          <a:lstStyle/>
          <a:p>
            <a:r>
              <a:rPr lang="en-US" sz="4000" dirty="0">
                <a:sym typeface="+mn-ea"/>
              </a:rPr>
              <a:t>Findings and Recommendations</a:t>
            </a:r>
            <a:br>
              <a:rPr lang="en-US" dirty="0"/>
            </a:br>
            <a:br>
              <a:rPr lang="en-US" sz="5400" dirty="0"/>
            </a:br>
            <a:br>
              <a:rPr lang="en-US" sz="5400" dirty="0"/>
            </a:br>
            <a:endParaRPr lang="en-US" sz="5400" dirty="0">
              <a:solidFill>
                <a:schemeClr val="tx1"/>
              </a:solidFill>
            </a:endParaRPr>
          </a:p>
        </p:txBody>
      </p:sp>
      <p:sp>
        <p:nvSpPr>
          <p:cNvPr id="9" name="Title 1"/>
          <p:cNvSpPr txBox="1"/>
          <p:nvPr/>
        </p:nvSpPr>
        <p:spPr bwMode="gray">
          <a:xfrm>
            <a:off x="438151" y="2690813"/>
            <a:ext cx="11315698" cy="1476375"/>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a:solidFill>
                  <a:schemeClr val="tx1"/>
                </a:solidFill>
              </a:rPr>
              <a:t>Mental health – what does it all mean?</a:t>
            </a:r>
            <a:endParaRPr lang="en-US" sz="3200" b="1" dirty="0">
              <a:solidFill>
                <a:schemeClr val="tx1"/>
              </a:solidFill>
            </a:endParaRPr>
          </a:p>
        </p:txBody>
      </p:sp>
      <p:sp>
        <p:nvSpPr>
          <p:cNvPr id="11" name="Footer Placeholder 10"/>
          <p:cNvSpPr>
            <a:spLocks noGrp="1"/>
          </p:cNvSpPr>
          <p:nvPr>
            <p:ph type="ftr" sz="quarter" idx="3"/>
          </p:nvPr>
        </p:nvSpPr>
        <p:spPr/>
        <p:txBody>
          <a:bodyPr/>
          <a:lstStyle/>
          <a:p>
            <a:r>
              <a:rPr lang="en-GB"/>
              <a:t>RHUL Curriculum Review – Dr Serena Sharma</a:t>
            </a:r>
            <a:endParaRPr lang="en-US" dirty="0"/>
          </a:p>
        </p:txBody>
      </p:sp>
      <p:pic>
        <p:nvPicPr>
          <p:cNvPr id="3" name="Picture 2"/>
          <p:cNvPicPr>
            <a:picLocks noChangeAspect="1"/>
          </p:cNvPicPr>
          <p:nvPr/>
        </p:nvPicPr>
        <p:blipFill>
          <a:blip r:embed="rId3"/>
          <a:stretch>
            <a:fillRect/>
          </a:stretch>
        </p:blipFill>
        <p:spPr>
          <a:xfrm>
            <a:off x="4199890" y="4167505"/>
            <a:ext cx="3792855" cy="1502410"/>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Boardroom">
  <a:themeElements>
    <a:clrScheme name="Ion Boardroom">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FFCB"/>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Boardroom">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fillRect/>
          </a:stretch>
        </a:blip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0</TotalTime>
  <Words>2541</Words>
  <Application>Microsoft Office PowerPoint</Application>
  <PresentationFormat>Widescreen</PresentationFormat>
  <Paragraphs>264</Paragraphs>
  <Slides>36</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36</vt:i4>
      </vt:variant>
    </vt:vector>
  </HeadingPairs>
  <TitlesOfParts>
    <vt:vector size="41" baseType="lpstr">
      <vt:lpstr>Arial</vt:lpstr>
      <vt:lpstr>Calibri</vt:lpstr>
      <vt:lpstr>Wingdings</vt:lpstr>
      <vt:lpstr>Wingdings 3</vt:lpstr>
      <vt:lpstr>Ion Boardroom</vt:lpstr>
      <vt:lpstr>PowerPoint Presentation</vt:lpstr>
      <vt:lpstr>Plan</vt:lpstr>
      <vt:lpstr>Before we begin...</vt:lpstr>
      <vt:lpstr>Before we begin... </vt:lpstr>
      <vt:lpstr>How it came about</vt:lpstr>
      <vt:lpstr>Curriculum Review Process</vt:lpstr>
      <vt:lpstr>Curriculum Review Process</vt:lpstr>
      <vt:lpstr>Framework</vt:lpstr>
      <vt:lpstr>Findings and Recommendations   </vt:lpstr>
      <vt:lpstr>Diagnostic Manuals</vt:lpstr>
      <vt:lpstr>Standardised Questionnaires</vt:lpstr>
      <vt:lpstr>Legislation</vt:lpstr>
      <vt:lpstr>Models and Theories</vt:lpstr>
      <vt:lpstr>Sociocultural context cannot be ignored when working with mental health</vt:lpstr>
      <vt:lpstr>Broadening thinking</vt:lpstr>
      <vt:lpstr>Models – From where/whom did they come?</vt:lpstr>
      <vt:lpstr>Models – Evidence base</vt:lpstr>
      <vt:lpstr>Encourage research on diverse populations</vt:lpstr>
      <vt:lpstr>Neuropsychology</vt:lpstr>
      <vt:lpstr>    Findings and Recommendations   </vt:lpstr>
      <vt:lpstr>Vignettes</vt:lpstr>
      <vt:lpstr>A note on Demographics</vt:lpstr>
      <vt:lpstr>Encourage Reflection and Self-Awareness</vt:lpstr>
      <vt:lpstr>Acknowledge that it is an assumption</vt:lpstr>
      <vt:lpstr>Get Practical</vt:lpstr>
      <vt:lpstr>    Findings and Recommendations   </vt:lpstr>
      <vt:lpstr>No “Us” [white] vs. “Other” </vt:lpstr>
      <vt:lpstr>No “Us” [white] vs. “Other” </vt:lpstr>
      <vt:lpstr>It is no issue!</vt:lpstr>
      <vt:lpstr>Tell it how it is</vt:lpstr>
      <vt:lpstr>    Findings and Recommendations   </vt:lpstr>
      <vt:lpstr>If it is not on the slides, it never happened</vt:lpstr>
      <vt:lpstr>Just an afterthought?</vt:lpstr>
      <vt:lpstr>Include it – None of us are experts</vt:lpstr>
      <vt:lpstr>Revisiting... </vt:lpstr>
      <vt:lpstr>RHUL Curriculum Review</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WPP Presentation</dc:title>
  <dc:creator>serenasharma</dc:creator>
  <cp:lastModifiedBy>Langdon, D</cp:lastModifiedBy>
  <cp:revision>134</cp:revision>
  <dcterms:created xsi:type="dcterms:W3CDTF">2022-12-23T17:29:45Z</dcterms:created>
  <dcterms:modified xsi:type="dcterms:W3CDTF">2023-01-30T09:21:40Z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1033-3.2.0.6370</vt:lpwstr>
  </property>
</Properties>
</file>